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  <p:sldMasterId id="2147483747" r:id="rId2"/>
  </p:sldMasterIdLst>
  <p:notesMasterIdLst>
    <p:notesMasterId r:id="rId29"/>
  </p:notesMasterIdLst>
  <p:sldIdLst>
    <p:sldId id="256" r:id="rId3"/>
    <p:sldId id="257" r:id="rId4"/>
    <p:sldId id="258" r:id="rId5"/>
    <p:sldId id="271" r:id="rId6"/>
    <p:sldId id="278" r:id="rId7"/>
    <p:sldId id="277" r:id="rId8"/>
    <p:sldId id="285" r:id="rId9"/>
    <p:sldId id="294" r:id="rId10"/>
    <p:sldId id="295" r:id="rId11"/>
    <p:sldId id="296" r:id="rId12"/>
    <p:sldId id="300" r:id="rId13"/>
    <p:sldId id="302" r:id="rId14"/>
    <p:sldId id="303" r:id="rId15"/>
    <p:sldId id="282" r:id="rId16"/>
    <p:sldId id="283" r:id="rId17"/>
    <p:sldId id="301" r:id="rId18"/>
    <p:sldId id="281" r:id="rId19"/>
    <p:sldId id="284" r:id="rId20"/>
    <p:sldId id="274" r:id="rId21"/>
    <p:sldId id="272" r:id="rId22"/>
    <p:sldId id="276" r:id="rId23"/>
    <p:sldId id="287" r:id="rId24"/>
    <p:sldId id="290" r:id="rId25"/>
    <p:sldId id="297" r:id="rId26"/>
    <p:sldId id="291" r:id="rId27"/>
    <p:sldId id="275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8950" autoAdjust="0"/>
  </p:normalViewPr>
  <p:slideViewPr>
    <p:cSldViewPr snapToGrid="0">
      <p:cViewPr varScale="1">
        <p:scale>
          <a:sx n="81" d="100"/>
          <a:sy n="81" d="100"/>
        </p:scale>
        <p:origin x="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76F88-B76C-47C3-9271-ACC65E964E7F}" type="datetimeFigureOut">
              <a:rPr lang="fr-FR" smtClean="0"/>
              <a:t>15/02/2020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EAB32-5452-4B91-9B0E-A3266D162F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82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EAB32-5452-4B91-9B0E-A3266D162F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85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EAB32-5452-4B91-9B0E-A3266D162F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6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EAB32-5452-4B91-9B0E-A3266D162F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26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EAB32-5452-4B91-9B0E-A3266D162F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00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EAB32-5452-4B91-9B0E-A3266D162FC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30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22CFD-0C97-4E8F-8D10-97A5241D7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F122D9-C4D4-4A9B-A98C-333BA1A6D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7A1421-3EC5-4ED7-A204-823DDC39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0026DD-7E82-4F8D-A88C-526184BE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1D1B80-B368-437C-A207-79C8909D8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84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E099E-19D2-4341-8060-A8E6767F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7EE1D3-623E-4948-BE5E-2989202E1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DE7A73-7187-42A3-8DD7-756ED5E8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FF2A5F-91AF-48E7-BF1B-7746A7FF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4E3B8-EAC4-4E7B-82C4-703B7FCA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71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98CA35-03F3-4150-AD87-395DAAF0D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B41D3A-3FA4-4A9F-9BDB-5A354557C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793AF4-4C95-4800-9622-5D696B66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B1ADE8-7F11-45C4-893C-B62FD947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17617-1E34-4206-A117-4A077C07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9883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388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610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556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039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758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759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2391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909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1825E-6CAA-4AD1-965E-4B7F3B45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5F8892-228A-4348-BBA4-97D67C224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2F19F-778A-4562-AACF-2C8CDF1F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4124BD-1CEC-44E4-950A-A0975006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299AEB-AB4E-4C34-9087-5DE34971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435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026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48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4663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707152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60454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0065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6384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0154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400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9FD21-DB89-4124-BE48-6E3EFC60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864367-4F1E-4AAD-97F0-A4503086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D17DF-9A60-44C4-89BC-0DC62654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B49190-A7E3-4D3A-A437-4E331320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E6579-5EEC-416C-A18B-49D9B671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138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8AB6A-581C-441F-A4E2-B6EABC7A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5ECA6-BAD8-4361-89AE-66E555DD9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6DDF6D-BECA-4B85-BBA4-AF8C698F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D2A8E8-852B-4079-B63F-7335F0CB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88AA80-9B19-45B3-BE6B-3A0C1E5F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BF6F0-776B-4303-B59F-E9157695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17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D64EC-09C7-4D4D-8438-29255EB4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36370A-9EC0-47D0-8996-A1423F50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5E0299-3B51-4CF9-B42F-AD97F3F4E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D25F9D-7F47-4AE9-95D5-FAD34E79A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828349-15D5-4D71-AA25-8F655D139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0D67E19-06A8-4231-B74F-B3FE337B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6CF14D-DBB7-4908-8305-BFD6C932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74B03A-E5D4-4F3A-8FEE-E4CB8536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529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215995-82A9-4070-83B3-61780F0E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FD4808-C3FC-4512-9A3D-35A624E6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202932-685D-4776-90DE-4A2A1BDC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D63D22-7721-40F5-A303-945565E5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633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78086C-D0D1-47A5-9003-E8591706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22FD81-ED10-48E6-8A52-F7EE2F37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70EB37-6862-406B-BC05-BD8458D8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82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FA3CEE-353E-42BB-ADEF-1A382992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CC3869-A458-4B18-9526-B283444E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4CE54D-9C46-4D9A-8A46-A39279E25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05BAFA-9E1E-4754-8BFD-21EEC13E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5B6CBE-DBE2-48B8-96C2-11991E17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AFED0C-E86E-425D-A0C2-EDC2CA2C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504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1ACB1-3EF7-4799-A5F3-380E6F21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C67FB96-2347-40C3-8C5A-033DCA85F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641D8E-3459-4D94-84ED-34DC90B1F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D9A629-2632-4B3F-B413-BC9CE94C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86BA21-CE2E-4FE5-9FEB-5297D27B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F02408-2DC5-4EE0-8957-70D62D92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132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28F32C-1E10-487A-99B4-76B77984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E66030-3630-4BA4-B6C5-E5198A968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CE8FAF-387F-4BBB-B8CC-6B50927D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51ED38-BAA6-450A-AF21-5421CF617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FD8850-0638-4BC7-B5FB-484EF12A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19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newrelic.com/products/application-monitori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tutsplus.com/tutorials/managing-cron-jobs-using-python--cms-282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127.0.0.1:800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nuages, nuageux&#10;&#10;Description générée automatiquement">
            <a:extLst>
              <a:ext uri="{FF2B5EF4-FFF2-40B4-BE49-F238E27FC236}">
                <a16:creationId xmlns:a16="http://schemas.microsoft.com/office/drawing/2014/main" id="{1FB0B37B-633B-40AF-AB8D-0B011BA7D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7" b="92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A46CA9-2842-4699-AA74-204BED0B0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129" y="4825681"/>
            <a:ext cx="3323564" cy="1185353"/>
          </a:xfrm>
        </p:spPr>
        <p:txBody>
          <a:bodyPr anchor="ctr">
            <a:normAutofit fontScale="90000"/>
          </a:bodyPr>
          <a:lstStyle/>
          <a:p>
            <a:pPr algn="l"/>
            <a:br>
              <a:rPr lang="fr-FR" sz="2700" b="1" dirty="0"/>
            </a:br>
            <a:br>
              <a:rPr lang="fr-FR" sz="2200" b="1" dirty="0"/>
            </a:br>
            <a:r>
              <a:rPr lang="fr-FR" sz="2200" b="1" dirty="0">
                <a:latin typeface="Garamond" panose="02020404030301010803" pitchFamily="18" charset="0"/>
              </a:rPr>
              <a:t>Projet 10 : Déployez votre application sur un serveur comme un pro !</a:t>
            </a:r>
            <a:br>
              <a:rPr lang="fr-FR" sz="2700" dirty="0"/>
            </a:br>
            <a:br>
              <a:rPr lang="fr-FR" sz="1200" dirty="0"/>
            </a:br>
            <a:endParaRPr lang="fr-FR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65459D05-618A-4C9A-BB5E-F2B131EDA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453" y="4825681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C08AD2-8430-4C05-B9EC-3EADFC16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8" y="230367"/>
            <a:ext cx="8946541" cy="503058"/>
          </a:xfrm>
        </p:spPr>
        <p:txBody>
          <a:bodyPr/>
          <a:lstStyle/>
          <a:p>
            <a:r>
              <a:rPr lang="fr-FR" dirty="0"/>
              <a:t>Séparation des environnements</a:t>
            </a:r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7961045B-0FE0-4C6A-875E-190D6C9A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8" y="2384794"/>
            <a:ext cx="4961084" cy="317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6127DD8B-C90D-4800-9149-4C799897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6263"/>
            <a:ext cx="4961084" cy="317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8166CE-05B8-4B20-A76E-020ED6003E24}"/>
              </a:ext>
            </a:extLst>
          </p:cNvPr>
          <p:cNvSpPr/>
          <p:nvPr/>
        </p:nvSpPr>
        <p:spPr>
          <a:xfrm>
            <a:off x="1582194" y="1374443"/>
            <a:ext cx="263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Environnement local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1562B-16DE-4475-9C75-31878266C9C7}"/>
              </a:ext>
            </a:extLst>
          </p:cNvPr>
          <p:cNvSpPr/>
          <p:nvPr/>
        </p:nvSpPr>
        <p:spPr>
          <a:xfrm>
            <a:off x="6841357" y="548759"/>
            <a:ext cx="3779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Environnement de production</a:t>
            </a:r>
          </a:p>
        </p:txBody>
      </p: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758AB68A-459B-4648-80DB-076991B91E92}"/>
              </a:ext>
            </a:extLst>
          </p:cNvPr>
          <p:cNvCxnSpPr>
            <a:cxnSpLocks/>
          </p:cNvCxnSpPr>
          <p:nvPr/>
        </p:nvCxnSpPr>
        <p:spPr>
          <a:xfrm rot="5400000">
            <a:off x="8213264" y="1019603"/>
            <a:ext cx="878791" cy="71153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C2A7BA38-E01D-4810-A9C7-2C15ABFA4587}"/>
              </a:ext>
            </a:extLst>
          </p:cNvPr>
          <p:cNvCxnSpPr>
            <a:cxnSpLocks/>
          </p:cNvCxnSpPr>
          <p:nvPr/>
        </p:nvCxnSpPr>
        <p:spPr>
          <a:xfrm rot="5400000">
            <a:off x="2549549" y="1827403"/>
            <a:ext cx="878791" cy="71153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8E216C-73D3-48C2-B77B-E5739B8C38FF}"/>
              </a:ext>
            </a:extLst>
          </p:cNvPr>
          <p:cNvSpPr/>
          <p:nvPr/>
        </p:nvSpPr>
        <p:spPr>
          <a:xfrm>
            <a:off x="737793" y="2802750"/>
            <a:ext cx="3479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mkdir</a:t>
            </a:r>
            <a:r>
              <a:rPr lang="fr-FR" dirty="0"/>
              <a:t> </a:t>
            </a:r>
            <a:r>
              <a:rPr lang="fr-FR" dirty="0" err="1"/>
              <a:t>nutella_stop</a:t>
            </a:r>
            <a:r>
              <a:rPr lang="fr-FR" dirty="0"/>
              <a:t>/settings</a:t>
            </a:r>
          </a:p>
          <a:p>
            <a:endParaRPr lang="fr-FR" dirty="0"/>
          </a:p>
          <a:p>
            <a:r>
              <a:rPr lang="fr-FR" dirty="0" err="1"/>
              <a:t>touch</a:t>
            </a:r>
            <a:r>
              <a:rPr lang="fr-FR" dirty="0"/>
              <a:t> </a:t>
            </a:r>
            <a:r>
              <a:rPr lang="fr-FR" dirty="0" err="1"/>
              <a:t>nutella_stop</a:t>
            </a:r>
            <a:r>
              <a:rPr lang="fr-FR" dirty="0"/>
              <a:t>/settings /__init__.py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4AD04-852E-42B1-A353-633D29B5A284}"/>
              </a:ext>
            </a:extLst>
          </p:cNvPr>
          <p:cNvSpPr/>
          <p:nvPr/>
        </p:nvSpPr>
        <p:spPr>
          <a:xfrm>
            <a:off x="737793" y="4089269"/>
            <a:ext cx="347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rm</a:t>
            </a:r>
            <a:r>
              <a:rPr lang="fr-FR" dirty="0"/>
              <a:t> –</a:t>
            </a:r>
            <a:r>
              <a:rPr lang="fr-FR" dirty="0" err="1"/>
              <a:t>rf</a:t>
            </a:r>
            <a:r>
              <a:rPr lang="fr-FR" dirty="0"/>
              <a:t> settings.py</a:t>
            </a:r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9B3EC532-15B2-4E66-B412-FDBABDB3F0AF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3506461" y="4113347"/>
            <a:ext cx="2447280" cy="102641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7399903-CF10-4E7B-AC7A-EF6FAB92F058}"/>
              </a:ext>
            </a:extLst>
          </p:cNvPr>
          <p:cNvSpPr/>
          <p:nvPr/>
        </p:nvSpPr>
        <p:spPr>
          <a:xfrm>
            <a:off x="2217917" y="5936385"/>
            <a:ext cx="3492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Copie de settings.py dans le fichier __init__.py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ABFD05-DB58-48B1-9761-76E841F43D92}"/>
              </a:ext>
            </a:extLst>
          </p:cNvPr>
          <p:cNvSpPr/>
          <p:nvPr/>
        </p:nvSpPr>
        <p:spPr>
          <a:xfrm>
            <a:off x="346503" y="5665529"/>
            <a:ext cx="3492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Suppression</a:t>
            </a:r>
          </a:p>
        </p:txBody>
      </p: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0406C46C-5FB0-429F-99F2-6006B3442DB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134916" y="4458601"/>
            <a:ext cx="1342427" cy="1279004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7CF0DEC-814B-470E-9002-BBDA0519D9BC}"/>
              </a:ext>
            </a:extLst>
          </p:cNvPr>
          <p:cNvSpPr/>
          <p:nvPr/>
        </p:nvSpPr>
        <p:spPr>
          <a:xfrm>
            <a:off x="6096000" y="1806367"/>
            <a:ext cx="241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git pull </a:t>
            </a:r>
            <a:r>
              <a:rPr lang="fr-FR" dirty="0" err="1"/>
              <a:t>origin</a:t>
            </a:r>
            <a:r>
              <a:rPr lang="fr-FR" dirty="0"/>
              <a:t> master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32379A-21B7-4857-B039-ABFE8F71AE7B}"/>
              </a:ext>
            </a:extLst>
          </p:cNvPr>
          <p:cNvSpPr/>
          <p:nvPr/>
        </p:nvSpPr>
        <p:spPr>
          <a:xfrm>
            <a:off x="6096000" y="2223822"/>
            <a:ext cx="488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touch</a:t>
            </a:r>
            <a:r>
              <a:rPr lang="fr-FR" dirty="0"/>
              <a:t> nutella_stop/settings/production.py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A766E-BA0E-41E7-AA6E-F788B8BD45FF}"/>
              </a:ext>
            </a:extLst>
          </p:cNvPr>
          <p:cNvSpPr/>
          <p:nvPr/>
        </p:nvSpPr>
        <p:spPr>
          <a:xfrm>
            <a:off x="6077097" y="26992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vi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supervisor</a:t>
            </a:r>
            <a:r>
              <a:rPr lang="fr-FR" dirty="0"/>
              <a:t>/</a:t>
            </a:r>
            <a:r>
              <a:rPr lang="fr-FR" dirty="0" err="1"/>
              <a:t>conf.d</a:t>
            </a:r>
            <a:r>
              <a:rPr lang="fr-FR" dirty="0"/>
              <a:t>/disquaire-</a:t>
            </a:r>
            <a:r>
              <a:rPr lang="fr-FR" dirty="0" err="1"/>
              <a:t>gunicorn.conf</a:t>
            </a:r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6A4086-116C-42D2-B705-8E56E5A9886F}"/>
              </a:ext>
            </a:extLst>
          </p:cNvPr>
          <p:cNvSpPr/>
          <p:nvPr/>
        </p:nvSpPr>
        <p:spPr>
          <a:xfrm>
            <a:off x="6428283" y="5275940"/>
            <a:ext cx="419299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DJANGO_SETTINGS_MODULE='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disquaire_project.settings.production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'</a:t>
            </a:r>
          </a:p>
        </p:txBody>
      </p: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CED19B2D-9169-4A34-AA78-1CD483CB9B42}"/>
              </a:ext>
            </a:extLst>
          </p:cNvPr>
          <p:cNvCxnSpPr>
            <a:cxnSpLocks/>
            <a:endCxn id="27" idx="0"/>
          </p:cNvCxnSpPr>
          <p:nvPr/>
        </p:nvCxnSpPr>
        <p:spPr>
          <a:xfrm rot="16200000" flipH="1">
            <a:off x="7152060" y="3903220"/>
            <a:ext cx="1773552" cy="971887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70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C08AD2-8430-4C05-B9EC-3EADFC16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56" y="392652"/>
            <a:ext cx="8946541" cy="509449"/>
          </a:xfrm>
        </p:spPr>
        <p:txBody>
          <a:bodyPr/>
          <a:lstStyle/>
          <a:p>
            <a:r>
              <a:rPr lang="fr-FR" dirty="0"/>
              <a:t>Configuration de Travis(1)</a:t>
            </a:r>
          </a:p>
        </p:txBody>
      </p:sp>
      <p:pic>
        <p:nvPicPr>
          <p:cNvPr id="6" name="Image 5" descr="Une image contenant capture d’écran, noir, assis, moniteur&#10;&#10;Description générée automatiquement">
            <a:extLst>
              <a:ext uri="{FF2B5EF4-FFF2-40B4-BE49-F238E27FC236}">
                <a16:creationId xmlns:a16="http://schemas.microsoft.com/office/drawing/2014/main" id="{7E885736-CA6C-4B78-96C7-3C3135EE2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7" y="1381538"/>
            <a:ext cx="10817253" cy="52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2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DB6822C4-070E-470C-909A-ABFCA8839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6" y="1072813"/>
            <a:ext cx="2491944" cy="146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9BFB7F-BFDE-4A83-8F02-B851215B4C2A}"/>
              </a:ext>
            </a:extLst>
          </p:cNvPr>
          <p:cNvSpPr txBox="1">
            <a:spLocks/>
          </p:cNvSpPr>
          <p:nvPr/>
        </p:nvSpPr>
        <p:spPr>
          <a:xfrm>
            <a:off x="733856" y="392652"/>
            <a:ext cx="8946541" cy="50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Configuration de Travis(2)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14F0C-7703-45C2-BA5E-ED3169B3E14A}"/>
              </a:ext>
            </a:extLst>
          </p:cNvPr>
          <p:cNvSpPr/>
          <p:nvPr/>
        </p:nvSpPr>
        <p:spPr>
          <a:xfrm>
            <a:off x="821267" y="1420144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touch</a:t>
            </a:r>
            <a:r>
              <a:rPr lang="fr-FR" dirty="0"/>
              <a:t> .</a:t>
            </a:r>
            <a:r>
              <a:rPr lang="fr-FR" dirty="0" err="1"/>
              <a:t>travis.yml</a:t>
            </a:r>
            <a:endParaRPr lang="fr-FR" dirty="0"/>
          </a:p>
        </p:txBody>
      </p:sp>
      <p:pic>
        <p:nvPicPr>
          <p:cNvPr id="12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D0869EE8-9B15-4114-A749-0139A42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17" y="2023935"/>
            <a:ext cx="10666550" cy="46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92678A-03FF-4EB4-BABF-09F39499B53E}"/>
              </a:ext>
            </a:extLst>
          </p:cNvPr>
          <p:cNvSpPr/>
          <p:nvPr/>
        </p:nvSpPr>
        <p:spPr>
          <a:xfrm>
            <a:off x="3847052" y="2436747"/>
            <a:ext cx="7498281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bg1"/>
                </a:solidFill>
              </a:rPr>
              <a:t>language</a:t>
            </a:r>
            <a:r>
              <a:rPr lang="fr-FR" sz="1200" dirty="0">
                <a:solidFill>
                  <a:schemeClr val="bg1"/>
                </a:solidFill>
              </a:rPr>
              <a:t>: python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python: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- "3.7"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 err="1">
                <a:solidFill>
                  <a:schemeClr val="bg1"/>
                </a:solidFill>
              </a:rPr>
              <a:t>before_script</a:t>
            </a:r>
            <a:r>
              <a:rPr lang="fr-FR" sz="1200" dirty="0">
                <a:solidFill>
                  <a:schemeClr val="bg1"/>
                </a:solidFill>
              </a:rPr>
              <a:t>: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- cd NUTELLA/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- </a:t>
            </a:r>
            <a:r>
              <a:rPr lang="fr-FR" sz="1200" dirty="0" err="1">
                <a:solidFill>
                  <a:schemeClr val="bg1"/>
                </a:solidFill>
              </a:rPr>
              <a:t>pip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install</a:t>
            </a:r>
            <a:r>
              <a:rPr lang="fr-FR" sz="1200" dirty="0">
                <a:solidFill>
                  <a:schemeClr val="bg1"/>
                </a:solidFill>
              </a:rPr>
              <a:t> -r requirements.txt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# </a:t>
            </a:r>
            <a:r>
              <a:rPr lang="fr-FR" sz="1200" dirty="0" err="1">
                <a:solidFill>
                  <a:schemeClr val="bg1"/>
                </a:solidFill>
              </a:rPr>
              <a:t>safelist</a:t>
            </a:r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branches: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</a:t>
            </a:r>
            <a:r>
              <a:rPr lang="fr-FR" sz="1200" dirty="0" err="1">
                <a:solidFill>
                  <a:schemeClr val="bg1"/>
                </a:solidFill>
              </a:rPr>
              <a:t>only</a:t>
            </a:r>
            <a:r>
              <a:rPr lang="fr-FR" sz="1200" dirty="0">
                <a:solidFill>
                  <a:schemeClr val="bg1"/>
                </a:solidFill>
              </a:rPr>
              <a:t>: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  - </a:t>
            </a:r>
            <a:r>
              <a:rPr lang="fr-FR" sz="1200" dirty="0" err="1">
                <a:solidFill>
                  <a:schemeClr val="bg1"/>
                </a:solidFill>
              </a:rPr>
              <a:t>staging</a:t>
            </a:r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 err="1">
                <a:solidFill>
                  <a:schemeClr val="bg1"/>
                </a:solidFill>
              </a:rPr>
              <a:t>env</a:t>
            </a:r>
            <a:r>
              <a:rPr lang="fr-FR" sz="1200" dirty="0">
                <a:solidFill>
                  <a:schemeClr val="bg1"/>
                </a:solidFill>
              </a:rPr>
              <a:t>: DJANGO_SETTINGS_MODULE="</a:t>
            </a:r>
            <a:r>
              <a:rPr lang="fr-FR" sz="1200" dirty="0" err="1">
                <a:solidFill>
                  <a:schemeClr val="bg1"/>
                </a:solidFill>
              </a:rPr>
              <a:t>nutella_stop.settings.travis</a:t>
            </a:r>
            <a:r>
              <a:rPr lang="fr-FR" sz="1200" dirty="0">
                <a:solidFill>
                  <a:schemeClr val="bg1"/>
                </a:solidFill>
              </a:rPr>
              <a:t>"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services: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- </a:t>
            </a:r>
            <a:r>
              <a:rPr lang="fr-FR" sz="1200" dirty="0" err="1">
                <a:solidFill>
                  <a:schemeClr val="bg1"/>
                </a:solidFill>
              </a:rPr>
              <a:t>postgresql</a:t>
            </a:r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script:</a:t>
            </a:r>
          </a:p>
          <a:p>
            <a:r>
              <a:rPr lang="fr-FR" sz="1200" dirty="0">
                <a:solidFill>
                  <a:schemeClr val="bg1"/>
                </a:solidFill>
              </a:rPr>
              <a:t>  - python3 manage.py test</a:t>
            </a:r>
          </a:p>
        </p:txBody>
      </p: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6BA74CD5-B578-4A47-9BD9-8981957D66A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25800" y="1803780"/>
            <a:ext cx="558800" cy="1286553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DCB5DF97-8551-45E9-B598-9C50B354A364}"/>
              </a:ext>
            </a:extLst>
          </p:cNvPr>
          <p:cNvSpPr txBox="1">
            <a:spLocks/>
          </p:cNvSpPr>
          <p:nvPr/>
        </p:nvSpPr>
        <p:spPr>
          <a:xfrm>
            <a:off x="3380123" y="1521927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73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F805A0E-BD7F-4E48-9099-F3ED6D809227}"/>
              </a:ext>
            </a:extLst>
          </p:cNvPr>
          <p:cNvSpPr txBox="1">
            <a:spLocks/>
          </p:cNvSpPr>
          <p:nvPr/>
        </p:nvSpPr>
        <p:spPr>
          <a:xfrm>
            <a:off x="733856" y="392652"/>
            <a:ext cx="8946541" cy="50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Configuration de Travis(3)</a:t>
            </a:r>
          </a:p>
        </p:txBody>
      </p:sp>
      <p:pic>
        <p:nvPicPr>
          <p:cNvPr id="6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9757EEEF-6B20-474D-A6AB-4A69D975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6" y="1072813"/>
            <a:ext cx="2491944" cy="146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AF4D1B-562B-4325-8A05-8FBAE92029E8}"/>
              </a:ext>
            </a:extLst>
          </p:cNvPr>
          <p:cNvSpPr/>
          <p:nvPr/>
        </p:nvSpPr>
        <p:spPr>
          <a:xfrm>
            <a:off x="821267" y="1420144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touch</a:t>
            </a:r>
            <a:r>
              <a:rPr lang="fr-FR" dirty="0"/>
              <a:t> travis.py</a:t>
            </a:r>
          </a:p>
        </p:txBody>
      </p:sp>
      <p:pic>
        <p:nvPicPr>
          <p:cNvPr id="8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128B539B-B72E-480B-9553-9C98BCA6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60" y="1978188"/>
            <a:ext cx="10666550" cy="487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93E50E5-FA0A-4126-9033-A0D28B236D6C}"/>
              </a:ext>
            </a:extLst>
          </p:cNvPr>
          <p:cNvSpPr txBox="1">
            <a:spLocks/>
          </p:cNvSpPr>
          <p:nvPr/>
        </p:nvSpPr>
        <p:spPr>
          <a:xfrm>
            <a:off x="3470304" y="1646893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  <p:cxnSp>
        <p:nvCxnSpPr>
          <p:cNvPr id="10" name="Connecteur : en arc 9">
            <a:extLst>
              <a:ext uri="{FF2B5EF4-FFF2-40B4-BE49-F238E27FC236}">
                <a16:creationId xmlns:a16="http://schemas.microsoft.com/office/drawing/2014/main" id="{E9D333EF-B620-4E7A-8431-F89CE160D198}"/>
              </a:ext>
            </a:extLst>
          </p:cNvPr>
          <p:cNvCxnSpPr>
            <a:cxnSpLocks/>
          </p:cNvCxnSpPr>
          <p:nvPr/>
        </p:nvCxnSpPr>
        <p:spPr>
          <a:xfrm>
            <a:off x="3007844" y="1413840"/>
            <a:ext cx="558800" cy="1286553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EA7216A-14DE-40F7-9FB7-175625D0B0B2}"/>
              </a:ext>
            </a:extLst>
          </p:cNvPr>
          <p:cNvSpPr/>
          <p:nvPr/>
        </p:nvSpPr>
        <p:spPr>
          <a:xfrm>
            <a:off x="3811147" y="2385743"/>
            <a:ext cx="6518185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from</a:t>
            </a:r>
            <a:r>
              <a:rPr lang="fr-FR" dirty="0">
                <a:solidFill>
                  <a:schemeClr val="bg1"/>
                </a:solidFill>
              </a:rPr>
              <a:t> . import *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DATABASES = {</a:t>
            </a:r>
          </a:p>
          <a:p>
            <a:r>
              <a:rPr lang="fr-FR" dirty="0">
                <a:solidFill>
                  <a:schemeClr val="bg1"/>
                </a:solidFill>
              </a:rPr>
              <a:t>    'default': {</a:t>
            </a:r>
          </a:p>
          <a:p>
            <a:r>
              <a:rPr lang="fr-FR" dirty="0">
                <a:solidFill>
                  <a:schemeClr val="bg1"/>
                </a:solidFill>
              </a:rPr>
              <a:t>        'ENGINE': '</a:t>
            </a:r>
            <a:r>
              <a:rPr lang="fr-FR" dirty="0" err="1">
                <a:solidFill>
                  <a:schemeClr val="bg1"/>
                </a:solidFill>
              </a:rPr>
              <a:t>django.db.backends.postgresql</a:t>
            </a:r>
            <a:r>
              <a:rPr lang="fr-FR" dirty="0">
                <a:solidFill>
                  <a:schemeClr val="bg1"/>
                </a:solidFill>
              </a:rPr>
              <a:t>',</a:t>
            </a:r>
          </a:p>
          <a:p>
            <a:r>
              <a:rPr lang="fr-FR" dirty="0">
                <a:solidFill>
                  <a:schemeClr val="bg1"/>
                </a:solidFill>
              </a:rPr>
              <a:t>        'NAME': '',</a:t>
            </a:r>
          </a:p>
          <a:p>
            <a:r>
              <a:rPr lang="fr-FR" dirty="0">
                <a:solidFill>
                  <a:schemeClr val="bg1"/>
                </a:solidFill>
              </a:rPr>
              <a:t>        'USER': '</a:t>
            </a:r>
            <a:r>
              <a:rPr lang="fr-FR" dirty="0" err="1">
                <a:solidFill>
                  <a:schemeClr val="bg1"/>
                </a:solidFill>
              </a:rPr>
              <a:t>postgres</a:t>
            </a:r>
            <a:r>
              <a:rPr lang="fr-FR" dirty="0">
                <a:solidFill>
                  <a:schemeClr val="bg1"/>
                </a:solidFill>
              </a:rPr>
              <a:t>',</a:t>
            </a:r>
          </a:p>
          <a:p>
            <a:r>
              <a:rPr lang="fr-FR" dirty="0">
                <a:solidFill>
                  <a:schemeClr val="bg1"/>
                </a:solidFill>
              </a:rPr>
              <a:t>        'PASSWORD': '',</a:t>
            </a:r>
          </a:p>
          <a:p>
            <a:r>
              <a:rPr lang="fr-FR" dirty="0">
                <a:solidFill>
                  <a:schemeClr val="bg1"/>
                </a:solidFill>
              </a:rPr>
              <a:t>        'HOST': '',</a:t>
            </a:r>
          </a:p>
          <a:p>
            <a:r>
              <a:rPr lang="fr-FR" dirty="0">
                <a:solidFill>
                  <a:schemeClr val="bg1"/>
                </a:solidFill>
              </a:rPr>
              <a:t>        'PORT': '',</a:t>
            </a:r>
          </a:p>
          <a:p>
            <a:r>
              <a:rPr lang="fr-FR" dirty="0">
                <a:solidFill>
                  <a:schemeClr val="bg1"/>
                </a:solidFill>
              </a:rPr>
              <a:t>    },</a:t>
            </a:r>
          </a:p>
          <a:p>
            <a:r>
              <a:rPr lang="fr-FR" dirty="0">
                <a:solidFill>
                  <a:schemeClr val="bg1"/>
                </a:solidFill>
              </a:rPr>
              <a:t>}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7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6D2892-3FDA-48D8-A118-624D3C500718}"/>
              </a:ext>
            </a:extLst>
          </p:cNvPr>
          <p:cNvSpPr txBox="1">
            <a:spLocks/>
          </p:cNvSpPr>
          <p:nvPr/>
        </p:nvSpPr>
        <p:spPr>
          <a:xfrm>
            <a:off x="484187" y="584122"/>
            <a:ext cx="8946541" cy="78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Configuration de </a:t>
            </a:r>
            <a:r>
              <a:rPr lang="fr-FR" dirty="0" err="1"/>
              <a:t>Sentry</a:t>
            </a:r>
            <a:r>
              <a:rPr lang="fr-FR" dirty="0"/>
              <a:t>(1)</a:t>
            </a:r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pic>
        <p:nvPicPr>
          <p:cNvPr id="5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02C1CC25-6475-467D-9D1D-AB6E3FBB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" y="1907726"/>
            <a:ext cx="5778068" cy="27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ésultat de recherche d'images pour &quot;sentry monitoring&quot;">
            <a:extLst>
              <a:ext uri="{FF2B5EF4-FFF2-40B4-BE49-F238E27FC236}">
                <a16:creationId xmlns:a16="http://schemas.microsoft.com/office/drawing/2014/main" id="{90838703-A326-4903-9BD1-4D1D9F45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2" y="-37642"/>
            <a:ext cx="4752975" cy="16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DC546871-DF94-4884-A2F6-897C9CEB9E3F}"/>
              </a:ext>
            </a:extLst>
          </p:cNvPr>
          <p:cNvSpPr txBox="1">
            <a:spLocks/>
          </p:cNvSpPr>
          <p:nvPr/>
        </p:nvSpPr>
        <p:spPr>
          <a:xfrm>
            <a:off x="1828390" y="2037964"/>
            <a:ext cx="4806996" cy="654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6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 altLang="fr-FR" sz="6400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'</a:t>
            </a:r>
            <a:r>
              <a:rPr lang="fr-FR" altLang="fr-FR" sz="6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sentry-sdk</a:t>
            </a:r>
            <a:r>
              <a:rPr lang="fr-FR" altLang="fr-FR" sz="6400" dirty="0">
                <a:latin typeface="Courier New" panose="02070309020205020404" pitchFamily="49" charset="0"/>
                <a:cs typeface="Courier New" panose="02070309020205020404" pitchFamily="49" charset="0"/>
              </a:rPr>
              <a:t>==0.14.1' 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dirty="0"/>
            </a:b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6A0BE6E-0FCB-4454-A12A-D649B9F7B175}"/>
              </a:ext>
            </a:extLst>
          </p:cNvPr>
          <p:cNvSpPr txBox="1">
            <a:spLocks/>
          </p:cNvSpPr>
          <p:nvPr/>
        </p:nvSpPr>
        <p:spPr>
          <a:xfrm>
            <a:off x="484187" y="2400246"/>
            <a:ext cx="4806996" cy="654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6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altLang="fr-FR" sz="6400" dirty="0">
                <a:latin typeface="Courier New" panose="02070309020205020404" pitchFamily="49" charset="0"/>
                <a:cs typeface="Courier New" panose="02070309020205020404" pitchFamily="49" charset="0"/>
              </a:rPr>
              <a:t> vi settings/production.py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dirty="0"/>
            </a:br>
            <a:endParaRPr lang="fr-FR" dirty="0"/>
          </a:p>
        </p:txBody>
      </p:sp>
      <p:pic>
        <p:nvPicPr>
          <p:cNvPr id="11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7B331B5E-855B-4679-9F91-C3D96294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26" y="2755522"/>
            <a:ext cx="7744020" cy="42652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E205F730-5882-410C-AE61-9ADF171D3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0488" y="3176437"/>
            <a:ext cx="5462726" cy="33598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import 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sentry_sdk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from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 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sentry_sdk.integrations.django</a:t>
            </a:r>
            <a:endParaRPr lang="fr-FR" altLang="fr-FR" sz="3000" dirty="0">
              <a:solidFill>
                <a:schemeClr val="bg1"/>
              </a:solidFill>
              <a:latin typeface="JasmineUPC" panose="020B0502040204020203" pitchFamily="18" charset="-34"/>
              <a:ea typeface="+mj-ea"/>
              <a:cs typeface="JasmineUPC" panose="020B0502040204020203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import 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DjangoIntegration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000" dirty="0">
              <a:solidFill>
                <a:schemeClr val="bg1"/>
              </a:solidFill>
              <a:latin typeface="JasmineUPC" panose="020B0502040204020203" pitchFamily="18" charset="-34"/>
              <a:ea typeface="+mj-ea"/>
              <a:cs typeface="JasmineUPC" panose="020B0502040204020203" pitchFamily="18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sentry_sdk.init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( 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dsn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="", 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integrations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=[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DjangoIntegration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()],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send_default_pii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=</a:t>
            </a:r>
            <a:r>
              <a:rPr lang="fr-FR" altLang="fr-FR" sz="3000" dirty="0" err="1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True</a:t>
            </a:r>
            <a:r>
              <a:rPr lang="fr-FR" altLang="fr-FR" sz="3000" dirty="0">
                <a:solidFill>
                  <a:schemeClr val="bg1"/>
                </a:solidFill>
                <a:latin typeface="JasmineUPC" panose="020B0502040204020203" pitchFamily="18" charset="-34"/>
                <a:ea typeface="+mj-ea"/>
                <a:cs typeface="JasmineUPC" panose="020B0502040204020203" pitchFamily="18" charset="-34"/>
              </a:rPr>
              <a:t> ) </a:t>
            </a:r>
          </a:p>
        </p:txBody>
      </p: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F128C7BE-96FC-4710-AF28-C908C04AD4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03005" y="2969628"/>
            <a:ext cx="1447140" cy="12106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EC02EE8-5C5F-4E45-8157-E5836BDDFDD4}"/>
              </a:ext>
            </a:extLst>
          </p:cNvPr>
          <p:cNvSpPr txBox="1">
            <a:spLocks/>
          </p:cNvSpPr>
          <p:nvPr/>
        </p:nvSpPr>
        <p:spPr>
          <a:xfrm>
            <a:off x="2738538" y="3731768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481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capture d’écran, écran, ordinateur, moniteur&#10;&#10;Description générée automatiquement">
            <a:extLst>
              <a:ext uri="{FF2B5EF4-FFF2-40B4-BE49-F238E27FC236}">
                <a16:creationId xmlns:a16="http://schemas.microsoft.com/office/drawing/2014/main" id="{53A35DF5-E764-44E9-8FEA-106482A8C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8" y="1310097"/>
            <a:ext cx="8471035" cy="42378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2541402-7325-4742-B956-FD90E44DBBA0}"/>
              </a:ext>
            </a:extLst>
          </p:cNvPr>
          <p:cNvSpPr txBox="1">
            <a:spLocks/>
          </p:cNvSpPr>
          <p:nvPr/>
        </p:nvSpPr>
        <p:spPr>
          <a:xfrm>
            <a:off x="1103311" y="215633"/>
            <a:ext cx="8946541" cy="78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Configuration de </a:t>
            </a:r>
            <a:r>
              <a:rPr lang="fr-FR" dirty="0" err="1"/>
              <a:t>Sentry</a:t>
            </a:r>
            <a:r>
              <a:rPr lang="fr-FR" dirty="0"/>
              <a:t>(2)</a:t>
            </a:r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EB8C2A01-8CC2-41D5-A264-0B0692F06C64}"/>
              </a:ext>
            </a:extLst>
          </p:cNvPr>
          <p:cNvCxnSpPr>
            <a:cxnSpLocks/>
          </p:cNvCxnSpPr>
          <p:nvPr/>
        </p:nvCxnSpPr>
        <p:spPr>
          <a:xfrm rot="10800000">
            <a:off x="5858948" y="4593883"/>
            <a:ext cx="3064161" cy="1476379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6A0AE429-C1D0-4176-8282-0C68A1E8799E}"/>
              </a:ext>
            </a:extLst>
          </p:cNvPr>
          <p:cNvSpPr txBox="1">
            <a:spLocks/>
          </p:cNvSpPr>
          <p:nvPr/>
        </p:nvSpPr>
        <p:spPr>
          <a:xfrm>
            <a:off x="9046723" y="5599294"/>
            <a:ext cx="2857087" cy="654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dirty="0"/>
              <a:t>Ajout volontaire d’une erreur dans le code </a:t>
            </a:r>
          </a:p>
        </p:txBody>
      </p: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D1FE7BB4-1D30-46D1-8756-E1C2D03076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33330" y="1653684"/>
            <a:ext cx="834952" cy="2222418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AF2F283D-193F-4DB7-8BDB-B0E3390F4963}"/>
              </a:ext>
            </a:extLst>
          </p:cNvPr>
          <p:cNvSpPr txBox="1">
            <a:spLocks/>
          </p:cNvSpPr>
          <p:nvPr/>
        </p:nvSpPr>
        <p:spPr>
          <a:xfrm>
            <a:off x="9110346" y="3177655"/>
            <a:ext cx="2857087" cy="654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dirty="0"/>
              <a:t>Gestion des logs</a:t>
            </a:r>
          </a:p>
        </p:txBody>
      </p:sp>
    </p:spTree>
    <p:extLst>
      <p:ext uri="{BB962C8B-B14F-4D97-AF65-F5344CB8AC3E}">
        <p14:creationId xmlns:p14="http://schemas.microsoft.com/office/powerpoint/2010/main" val="3612091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3106674-4B61-4624-90CC-25AA0F43D1C2}"/>
              </a:ext>
            </a:extLst>
          </p:cNvPr>
          <p:cNvSpPr txBox="1">
            <a:spLocks/>
          </p:cNvSpPr>
          <p:nvPr/>
        </p:nvSpPr>
        <p:spPr>
          <a:xfrm>
            <a:off x="1103311" y="215633"/>
            <a:ext cx="8946541" cy="78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Configuration de </a:t>
            </a:r>
            <a:r>
              <a:rPr lang="fr-FR" dirty="0" err="1"/>
              <a:t>Sentry</a:t>
            </a:r>
            <a:r>
              <a:rPr lang="fr-FR" dirty="0"/>
              <a:t>(3)</a:t>
            </a:r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pic>
        <p:nvPicPr>
          <p:cNvPr id="6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D56BCCA9-85B7-4527-A190-F1C3811C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2" y="840927"/>
            <a:ext cx="3144935" cy="147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A463FF4-BAF9-4319-BC91-C529D607E478}"/>
              </a:ext>
            </a:extLst>
          </p:cNvPr>
          <p:cNvSpPr txBox="1">
            <a:spLocks/>
          </p:cNvSpPr>
          <p:nvPr/>
        </p:nvSpPr>
        <p:spPr>
          <a:xfrm>
            <a:off x="317932" y="1301679"/>
            <a:ext cx="4806996" cy="654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defTabSz="9144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6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altLang="fr-FR" sz="6400" dirty="0">
                <a:latin typeface="Courier New" panose="02070309020205020404" pitchFamily="49" charset="0"/>
                <a:cs typeface="Courier New" panose="02070309020205020404" pitchFamily="49" charset="0"/>
              </a:rPr>
              <a:t> vi views.py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dirty="0"/>
            </a:b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927A934-31A5-4662-9363-6F8BBD81E406}"/>
              </a:ext>
            </a:extLst>
          </p:cNvPr>
          <p:cNvSpPr txBox="1">
            <a:spLocks/>
          </p:cNvSpPr>
          <p:nvPr/>
        </p:nvSpPr>
        <p:spPr>
          <a:xfrm>
            <a:off x="1832604" y="2698835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  <p:pic>
        <p:nvPicPr>
          <p:cNvPr id="11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47F93F52-CE29-4100-874F-E430B5CF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1" y="2106927"/>
            <a:ext cx="10666550" cy="49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699F32D3-55F2-4B59-8021-4D3EE18850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97071" y="1936695"/>
            <a:ext cx="1447140" cy="12106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0524A87-46BF-43C3-B519-5247208DA3CA}"/>
              </a:ext>
            </a:extLst>
          </p:cNvPr>
          <p:cNvSpPr/>
          <p:nvPr/>
        </p:nvSpPr>
        <p:spPr>
          <a:xfrm>
            <a:off x="3778478" y="2542007"/>
            <a:ext cx="747492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from 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sentry_sdk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import 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capture_message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    	"""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 page"" </a:t>
            </a:r>
          </a:p>
          <a:p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    	…</a:t>
            </a:r>
          </a:p>
          <a:p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 	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capture_message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("Une nouvelle recherche utilisateur a été effectuée. La voici : " + 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query_one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    return 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HttpResponse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template.render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(msg, 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fr-FR" dirty="0" err="1">
                <a:solidFill>
                  <a:schemeClr val="bg1"/>
                </a:solidFill>
                <a:latin typeface="Consolas" panose="020B0609020204030204" pitchFamily="49" charset="0"/>
              </a:rPr>
              <a:t>request</a:t>
            </a:r>
            <a:r>
              <a:rPr lang="fr-FR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endParaRPr lang="fr-F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fr-F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2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1D1843-A8F8-4E1E-AB96-BD562AE02830}"/>
              </a:ext>
            </a:extLst>
          </p:cNvPr>
          <p:cNvSpPr txBox="1">
            <a:spLocks/>
          </p:cNvSpPr>
          <p:nvPr/>
        </p:nvSpPr>
        <p:spPr>
          <a:xfrm>
            <a:off x="7677154" y="5402240"/>
            <a:ext cx="4024624" cy="2102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Inscription : </a:t>
            </a:r>
            <a:r>
              <a:rPr lang="fr-FR" dirty="0">
                <a:hlinkClick r:id="rId2"/>
              </a:rPr>
              <a:t>https://newrelic.com/products/application-monitoring</a:t>
            </a:r>
            <a:endParaRPr lang="fr-FR" dirty="0"/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pic>
        <p:nvPicPr>
          <p:cNvPr id="6" name="Image 5" descr="Une image contenant capture d’écran, intérieur, moniteur, ordinateur&#10;&#10;Description générée automatiquement">
            <a:extLst>
              <a:ext uri="{FF2B5EF4-FFF2-40B4-BE49-F238E27FC236}">
                <a16:creationId xmlns:a16="http://schemas.microsoft.com/office/drawing/2014/main" id="{91A6221E-B8FE-45BF-BC3C-5C870F044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4" y="584300"/>
            <a:ext cx="8796735" cy="434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Résultat de recherche d'images pour &quot;new relic&quot;">
            <a:extLst>
              <a:ext uri="{FF2B5EF4-FFF2-40B4-BE49-F238E27FC236}">
                <a16:creationId xmlns:a16="http://schemas.microsoft.com/office/drawing/2014/main" id="{6A3B59A2-AB69-4FF4-BDD2-480E04BD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1455760"/>
            <a:ext cx="190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A93A65E7-81A2-4775-8977-0093ABA002EC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4784443" y="4927400"/>
            <a:ext cx="3064161" cy="147637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FDEBE41-2DD2-44E2-8835-5DDDB39F2BF1}"/>
              </a:ext>
            </a:extLst>
          </p:cNvPr>
          <p:cNvSpPr/>
          <p:nvPr/>
        </p:nvSpPr>
        <p:spPr>
          <a:xfrm>
            <a:off x="4577175" y="106913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Configuration de </a:t>
            </a:r>
            <a:r>
              <a:rPr lang="fr-FR" dirty="0" err="1"/>
              <a:t>Newrelic</a:t>
            </a:r>
            <a:r>
              <a:rPr lang="fr-FR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73013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7975D62C-C320-4914-BF00-EEB31F14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8" y="358759"/>
            <a:ext cx="7060301" cy="451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8A8DB5-ADA7-4B31-9236-8612C967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586" y="601097"/>
            <a:ext cx="3327383" cy="4908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>
                <a:latin typeface="Courier New" panose="02070309020205020404" pitchFamily="49" charset="0"/>
                <a:cs typeface="Courier New" panose="02070309020205020404" pitchFamily="49" charset="0"/>
              </a:rPr>
              <a:t>source env/bin/activate</a:t>
            </a:r>
            <a:br>
              <a:rPr lang="en-US" dirty="0"/>
            </a:b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AEBA262-8E66-4AE3-A9C4-84AB0849243E}"/>
              </a:ext>
            </a:extLst>
          </p:cNvPr>
          <p:cNvSpPr txBox="1">
            <a:spLocks/>
          </p:cNvSpPr>
          <p:nvPr/>
        </p:nvSpPr>
        <p:spPr>
          <a:xfrm>
            <a:off x="7689943" y="1467452"/>
            <a:ext cx="4024624" cy="340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Installation du package pour la surveillance et l'analyse avancée des performances.</a:t>
            </a:r>
          </a:p>
          <a:p>
            <a:pPr marL="0" indent="0">
              <a:buNone/>
            </a:pPr>
            <a:endParaRPr lang="fr-FR" dirty="0"/>
          </a:p>
          <a:p>
            <a:r>
              <a:rPr lang="en-US" dirty="0" err="1"/>
              <a:t>Création</a:t>
            </a:r>
            <a:r>
              <a:rPr lang="en-US" dirty="0"/>
              <a:t> d’un </a:t>
            </a:r>
            <a:r>
              <a:rPr lang="en-US" dirty="0" err="1"/>
              <a:t>fichier</a:t>
            </a:r>
            <a:r>
              <a:rPr lang="en-US" dirty="0"/>
              <a:t> de configuration </a:t>
            </a:r>
            <a:r>
              <a:rPr lang="fr-FR" dirty="0"/>
              <a:t>qui établira la connexion avec les serveurs </a:t>
            </a:r>
            <a:r>
              <a:rPr lang="fr-FR" dirty="0" err="1"/>
              <a:t>Newrelic</a:t>
            </a:r>
            <a:endParaRPr lang="fr-FR" dirty="0"/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E37A01A-2EC1-4A10-9854-CB63FD539345}"/>
              </a:ext>
            </a:extLst>
          </p:cNvPr>
          <p:cNvSpPr txBox="1">
            <a:spLocks/>
          </p:cNvSpPr>
          <p:nvPr/>
        </p:nvSpPr>
        <p:spPr>
          <a:xfrm>
            <a:off x="1972585" y="984368"/>
            <a:ext cx="3327383" cy="490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newrelic</a:t>
            </a:r>
            <a:br>
              <a:rPr lang="en-US" dirty="0"/>
            </a:br>
            <a:endParaRPr lang="fr-FR" dirty="0"/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AA08262D-2B37-4D33-ABC3-ACC87A762DEB}"/>
              </a:ext>
            </a:extLst>
          </p:cNvPr>
          <p:cNvCxnSpPr>
            <a:cxnSpLocks/>
          </p:cNvCxnSpPr>
          <p:nvPr/>
        </p:nvCxnSpPr>
        <p:spPr>
          <a:xfrm rot="10800000">
            <a:off x="4882332" y="1120306"/>
            <a:ext cx="3064161" cy="1476379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31B704C-8BDE-4F1D-9A44-1C421B235017}"/>
              </a:ext>
            </a:extLst>
          </p:cNvPr>
          <p:cNvSpPr txBox="1">
            <a:spLocks/>
          </p:cNvSpPr>
          <p:nvPr/>
        </p:nvSpPr>
        <p:spPr>
          <a:xfrm>
            <a:off x="1972585" y="2090023"/>
            <a:ext cx="3549327" cy="988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newrelic</a:t>
            </a: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-admin generate-config YOUR_LICENSE_KEY newrelic.ini</a:t>
            </a:r>
            <a:br>
              <a:rPr lang="en-US" dirty="0"/>
            </a:b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7010F-6E39-4FA5-A440-5D4E958727E1}"/>
              </a:ext>
            </a:extLst>
          </p:cNvPr>
          <p:cNvSpPr/>
          <p:nvPr/>
        </p:nvSpPr>
        <p:spPr>
          <a:xfrm>
            <a:off x="8758047" y="6316340"/>
            <a:ext cx="343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Configuration de </a:t>
            </a:r>
            <a:r>
              <a:rPr lang="fr-FR" dirty="0" err="1"/>
              <a:t>Newrelic</a:t>
            </a:r>
            <a:r>
              <a:rPr lang="fr-FR" dirty="0"/>
              <a:t>(2)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AB0848EE-8EE7-453B-B4A6-0958D2F6B827}"/>
              </a:ext>
            </a:extLst>
          </p:cNvPr>
          <p:cNvCxnSpPr>
            <a:cxnSpLocks/>
          </p:cNvCxnSpPr>
          <p:nvPr/>
        </p:nvCxnSpPr>
        <p:spPr>
          <a:xfrm rot="10800000">
            <a:off x="4913405" y="2732622"/>
            <a:ext cx="3064161" cy="1476379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8A92EB8-2D83-4804-936F-E138112314F5}"/>
              </a:ext>
            </a:extLst>
          </p:cNvPr>
          <p:cNvSpPr txBox="1">
            <a:spLocks/>
          </p:cNvSpPr>
          <p:nvPr/>
        </p:nvSpPr>
        <p:spPr>
          <a:xfrm>
            <a:off x="1972584" y="3233002"/>
            <a:ext cx="3327383" cy="490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vi wsgi.py</a:t>
            </a:r>
            <a:br>
              <a:rPr lang="en-US" dirty="0"/>
            </a:br>
            <a:endParaRPr lang="fr-FR" dirty="0"/>
          </a:p>
        </p:txBody>
      </p:sp>
      <p:pic>
        <p:nvPicPr>
          <p:cNvPr id="5122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02E0CB4F-4707-4D70-B1DF-BF1DE7678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5" y="4076172"/>
            <a:ext cx="5077099" cy="27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B6BF3313-762C-46CC-A69C-DA1821A4D4B0}"/>
              </a:ext>
            </a:extLst>
          </p:cNvPr>
          <p:cNvCxnSpPr>
            <a:cxnSpLocks/>
          </p:cNvCxnSpPr>
          <p:nvPr/>
        </p:nvCxnSpPr>
        <p:spPr>
          <a:xfrm>
            <a:off x="3636275" y="3395381"/>
            <a:ext cx="878791" cy="71153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E695F27B-E297-4E39-9B68-B8B0459DFFD5}"/>
              </a:ext>
            </a:extLst>
          </p:cNvPr>
          <p:cNvSpPr txBox="1">
            <a:spLocks/>
          </p:cNvSpPr>
          <p:nvPr/>
        </p:nvSpPr>
        <p:spPr>
          <a:xfrm>
            <a:off x="2141257" y="4343444"/>
            <a:ext cx="3064162" cy="223842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import </a:t>
            </a:r>
            <a:r>
              <a:rPr lang="fr-FR" dirty="0" err="1">
                <a:solidFill>
                  <a:schemeClr val="bg1"/>
                </a:solidFill>
              </a:rPr>
              <a:t>newrelic.agent</a:t>
            </a: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newrelic.agent.initialize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os.path.join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os.path.dirname</a:t>
            </a:r>
            <a:r>
              <a:rPr lang="fr-FR" dirty="0">
                <a:solidFill>
                  <a:schemeClr val="bg1"/>
                </a:solidFill>
              </a:rPr>
              <a:t>(__file__), "newrelic.ini"))</a:t>
            </a:r>
          </a:p>
          <a:p>
            <a:pPr marL="0" indent="0">
              <a:buNone/>
            </a:pP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application = </a:t>
            </a:r>
            <a:r>
              <a:rPr lang="fr-FR" dirty="0" err="1">
                <a:solidFill>
                  <a:schemeClr val="bg1"/>
                </a:solidFill>
              </a:rPr>
              <a:t>newrelic.agent.WSGIApplicationWrapper</a:t>
            </a:r>
            <a:r>
              <a:rPr lang="fr-FR" dirty="0">
                <a:solidFill>
                  <a:schemeClr val="bg1"/>
                </a:solidFill>
              </a:rPr>
              <a:t>(application)</a:t>
            </a:r>
            <a:br>
              <a:rPr lang="en-US" dirty="0"/>
            </a:b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A5C5A0D-3E4F-4990-B0BB-7A34DF6C1452}"/>
              </a:ext>
            </a:extLst>
          </p:cNvPr>
          <p:cNvSpPr txBox="1">
            <a:spLocks/>
          </p:cNvSpPr>
          <p:nvPr/>
        </p:nvSpPr>
        <p:spPr>
          <a:xfrm>
            <a:off x="4187899" y="3318328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3F30D304-38D4-498B-8DEC-0D0CFB20FFEE}"/>
              </a:ext>
            </a:extLst>
          </p:cNvPr>
          <p:cNvSpPr txBox="1">
            <a:spLocks/>
          </p:cNvSpPr>
          <p:nvPr/>
        </p:nvSpPr>
        <p:spPr>
          <a:xfrm>
            <a:off x="6096000" y="5390548"/>
            <a:ext cx="4024624" cy="139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Ajout d’instructions dans le fichier wsgi.py</a:t>
            </a:r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CEC21121-96CA-426E-8218-13E941258A3C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6579627" y="3861863"/>
            <a:ext cx="834952" cy="2222418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14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6BD9C3-98DA-4699-9A0D-2DF755FFB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079" y="250279"/>
            <a:ext cx="4795901" cy="557117"/>
          </a:xfrm>
        </p:spPr>
        <p:txBody>
          <a:bodyPr/>
          <a:lstStyle/>
          <a:p>
            <a:r>
              <a:rPr lang="fr-FR" dirty="0"/>
              <a:t>Création d’une tâche CRON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69D839-B866-4968-AB44-874773B7403A}"/>
              </a:ext>
            </a:extLst>
          </p:cNvPr>
          <p:cNvSpPr/>
          <p:nvPr/>
        </p:nvSpPr>
        <p:spPr>
          <a:xfrm>
            <a:off x="7120577" y="633286"/>
            <a:ext cx="3186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https://code.tutsplus.com/tutorials/managing-cron-jobs-using-python--cms-28231</a:t>
            </a:r>
            <a:endParaRPr lang="fr-FR" dirty="0"/>
          </a:p>
        </p:txBody>
      </p:sp>
      <p:pic>
        <p:nvPicPr>
          <p:cNvPr id="6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A79EE635-F5A9-45CE-971F-477D48DF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" y="1695429"/>
            <a:ext cx="6235888" cy="444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15D50321-3BB6-4BFC-9BFC-D5D971FD6033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3345001" y="669209"/>
            <a:ext cx="3775576" cy="1026220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2CF0B4-3405-42B8-AC32-F704016BBF62}"/>
              </a:ext>
            </a:extLst>
          </p:cNvPr>
          <p:cNvSpPr/>
          <p:nvPr/>
        </p:nvSpPr>
        <p:spPr>
          <a:xfrm>
            <a:off x="454124" y="2432855"/>
            <a:ext cx="3571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crontab</a:t>
            </a:r>
            <a:r>
              <a:rPr lang="fr-FR" dirty="0"/>
              <a:t> -l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9E6966-8796-4A38-95B7-D8F1FE068E92}"/>
              </a:ext>
            </a:extLst>
          </p:cNvPr>
          <p:cNvSpPr/>
          <p:nvPr/>
        </p:nvSpPr>
        <p:spPr>
          <a:xfrm>
            <a:off x="7120577" y="2040182"/>
            <a:ext cx="4558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Afficher les tâches </a:t>
            </a:r>
            <a:r>
              <a:rPr lang="fr-FR" dirty="0" err="1"/>
              <a:t>cron</a:t>
            </a:r>
            <a:r>
              <a:rPr lang="fr-FR" dirty="0"/>
              <a:t> en cours d'exécution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F9F60-6281-436B-9572-897F64E36CA4}"/>
              </a:ext>
            </a:extLst>
          </p:cNvPr>
          <p:cNvSpPr/>
          <p:nvPr/>
        </p:nvSpPr>
        <p:spPr>
          <a:xfrm>
            <a:off x="444506" y="3871148"/>
            <a:ext cx="269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vi /var/log/</a:t>
            </a:r>
            <a:r>
              <a:rPr lang="fr-FR" dirty="0" err="1"/>
              <a:t>syslog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8B22B0-F20D-4188-8D6F-BB06D46B65AD}"/>
              </a:ext>
            </a:extLst>
          </p:cNvPr>
          <p:cNvSpPr/>
          <p:nvPr/>
        </p:nvSpPr>
        <p:spPr>
          <a:xfrm>
            <a:off x="454124" y="3353090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service </a:t>
            </a:r>
            <a:r>
              <a:rPr lang="fr-FR" dirty="0" err="1"/>
              <a:t>cron</a:t>
            </a:r>
            <a:r>
              <a:rPr lang="fr-FR" dirty="0"/>
              <a:t> 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7F31D1-F354-41A3-B721-821DAC7B68C6}"/>
              </a:ext>
            </a:extLst>
          </p:cNvPr>
          <p:cNvSpPr/>
          <p:nvPr/>
        </p:nvSpPr>
        <p:spPr>
          <a:xfrm>
            <a:off x="3084469" y="294068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service </a:t>
            </a:r>
            <a:r>
              <a:rPr lang="fr-FR" dirty="0" err="1"/>
              <a:t>cron</a:t>
            </a:r>
            <a:r>
              <a:rPr lang="fr-FR" dirty="0"/>
              <a:t> </a:t>
            </a:r>
            <a:r>
              <a:rPr lang="fr-FR" dirty="0" err="1"/>
              <a:t>status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B8AB4-AE64-452A-902E-64601B52EF97}"/>
              </a:ext>
            </a:extLst>
          </p:cNvPr>
          <p:cNvSpPr/>
          <p:nvPr/>
        </p:nvSpPr>
        <p:spPr>
          <a:xfrm>
            <a:off x="454124" y="2867430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crontab</a:t>
            </a:r>
            <a:r>
              <a:rPr lang="fr-FR" dirty="0"/>
              <a:t> -e</a:t>
            </a:r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4F0BB997-36CD-426B-A1FD-4C4A568DAC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16605" y="2207623"/>
            <a:ext cx="4803974" cy="478889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66223C-34F3-49F4-80F0-84734E02B95A}"/>
              </a:ext>
            </a:extLst>
          </p:cNvPr>
          <p:cNvSpPr/>
          <p:nvPr/>
        </p:nvSpPr>
        <p:spPr>
          <a:xfrm>
            <a:off x="479353" y="4306642"/>
            <a:ext cx="57312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/>
              <a:t>59 23 * * 0 cd /mnt/c/</a:t>
            </a:r>
            <a:r>
              <a:rPr lang="fr-FR" sz="1600" b="1" dirty="0" err="1"/>
              <a:t>Users</a:t>
            </a:r>
            <a:r>
              <a:rPr lang="fr-FR" sz="1600" b="1" dirty="0"/>
              <a:t>/</a:t>
            </a:r>
            <a:r>
              <a:rPr lang="fr-FR" sz="1600" b="1" dirty="0" err="1"/>
              <a:t>maxim</a:t>
            </a:r>
            <a:r>
              <a:rPr lang="fr-FR" sz="1600" b="1" dirty="0"/>
              <a:t>/OneDrive/Documents/D-ployez-votre-application-sur-un-serveur-comme-un-pro/ &amp;&amp; ./run.sh</a:t>
            </a:r>
          </a:p>
        </p:txBody>
      </p: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F6396F9E-BE15-4D67-92A1-EC6B0BE907D9}"/>
              </a:ext>
            </a:extLst>
          </p:cNvPr>
          <p:cNvCxnSpPr>
            <a:cxnSpLocks/>
            <a:stCxn id="12" idx="2"/>
            <a:endCxn id="27" idx="2"/>
          </p:cNvCxnSpPr>
          <p:nvPr/>
        </p:nvCxnSpPr>
        <p:spPr>
          <a:xfrm rot="5400000" flipH="1" flipV="1">
            <a:off x="6180582" y="2288046"/>
            <a:ext cx="260233" cy="5931396"/>
          </a:xfrm>
          <a:prstGeom prst="curvedConnector3">
            <a:avLst>
              <a:gd name="adj1" fmla="val -8784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05C5E2-C665-4400-A20D-F1EE7EB9F3FF}"/>
              </a:ext>
            </a:extLst>
          </p:cNvPr>
          <p:cNvSpPr/>
          <p:nvPr/>
        </p:nvSpPr>
        <p:spPr>
          <a:xfrm>
            <a:off x="6997344" y="2876976"/>
            <a:ext cx="4558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Tâche CRON qui s’</a:t>
            </a:r>
            <a:r>
              <a:rPr lang="fr-FR" dirty="0" err="1"/>
              <a:t>éxécutera</a:t>
            </a:r>
            <a:r>
              <a:rPr lang="fr-FR" dirty="0"/>
              <a:t> tous les dimanches à 23h59</a:t>
            </a: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6A20FE6D-27B1-48A8-A198-78086235CDA8}"/>
              </a:ext>
            </a:extLst>
          </p:cNvPr>
          <p:cNvCxnSpPr>
            <a:cxnSpLocks/>
            <a:stCxn id="25" idx="1"/>
            <a:endCxn id="12" idx="0"/>
          </p:cNvCxnSpPr>
          <p:nvPr/>
        </p:nvCxnSpPr>
        <p:spPr>
          <a:xfrm rot="10800000" flipV="1">
            <a:off x="3345002" y="3200142"/>
            <a:ext cx="3652343" cy="1106500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Image 26" descr="Une image contenant noir&#10;&#10;Description générée automatiquement">
            <a:extLst>
              <a:ext uri="{FF2B5EF4-FFF2-40B4-BE49-F238E27FC236}">
                <a16:creationId xmlns:a16="http://schemas.microsoft.com/office/drawing/2014/main" id="{A011A769-ECEF-42B5-82D3-8DA7B6305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83" y="3916451"/>
            <a:ext cx="5106028" cy="12071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750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extérieur, eau, océan, grand&#10;&#10;Description générée automatiquement">
            <a:extLst>
              <a:ext uri="{FF2B5EF4-FFF2-40B4-BE49-F238E27FC236}">
                <a16:creationId xmlns:a16="http://schemas.microsoft.com/office/drawing/2014/main" id="{8F6747B7-614D-4E7D-9D61-9640E9435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977A434-FE4E-4930-BAB1-DEB4563C1210}"/>
              </a:ext>
            </a:extLst>
          </p:cNvPr>
          <p:cNvSpPr txBox="1">
            <a:spLocks/>
          </p:cNvSpPr>
          <p:nvPr/>
        </p:nvSpPr>
        <p:spPr>
          <a:xfrm>
            <a:off x="5211193" y="702733"/>
            <a:ext cx="6337340" cy="5675206"/>
          </a:xfrm>
          <a:prstGeom prst="rect">
            <a:avLst/>
          </a:prstGeom>
          <a:blipFill dpi="0" rotWithShape="1">
            <a:blip r:embed="rId4">
              <a:alphaModFix amt="56000"/>
            </a:blip>
            <a:srcRect/>
            <a:tile tx="0" ty="0" sx="100000" sy="100000" flip="none" algn="tl"/>
          </a:blip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br>
              <a:rPr lang="fr-FR" sz="100" b="1" dirty="0"/>
            </a:br>
            <a:r>
              <a:rPr lang="fr-FR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 panose="02020502050201020203" pitchFamily="18" charset="0"/>
              </a:rPr>
              <a:t>I. Cahier des charges</a:t>
            </a:r>
          </a:p>
          <a:p>
            <a:pPr lvl="1"/>
            <a:endParaRPr lang="fr-FR" sz="2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mbo" panose="02020502050201020203" pitchFamily="18" charset="0"/>
            </a:endParaRPr>
          </a:p>
          <a:p>
            <a:pPr lvl="1"/>
            <a:r>
              <a:rPr lang="fr-FR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 panose="02020502050201020203" pitchFamily="18" charset="0"/>
              </a:rPr>
              <a:t>II. Démarche de création</a:t>
            </a:r>
          </a:p>
          <a:p>
            <a:pPr lvl="1"/>
            <a:endParaRPr lang="fr-FR" sz="2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mbo" panose="02020502050201020203" pitchFamily="18" charset="0"/>
            </a:endParaRPr>
          </a:p>
          <a:p>
            <a:pPr lvl="1"/>
            <a:r>
              <a:rPr lang="fr-FR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 panose="02020502050201020203" pitchFamily="18" charset="0"/>
              </a:rPr>
              <a:t>III. Difficultés rencontrées et solutions trouvées</a:t>
            </a:r>
          </a:p>
          <a:p>
            <a:pPr lvl="1"/>
            <a:endParaRPr lang="fr-FR" sz="2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mbo" panose="02020502050201020203" pitchFamily="18" charset="0"/>
            </a:endParaRPr>
          </a:p>
          <a:p>
            <a:pPr lvl="1"/>
            <a:r>
              <a:rPr lang="fr-FR" sz="2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 panose="02020502050201020203" pitchFamily="18" charset="0"/>
              </a:rPr>
              <a:t>IV. Démo</a:t>
            </a:r>
          </a:p>
          <a:p>
            <a:br>
              <a:rPr lang="fr-FR" sz="2700" dirty="0"/>
            </a:br>
            <a:br>
              <a:rPr lang="fr-FR" sz="1200" dirty="0"/>
            </a:b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97456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72430-57BB-42E2-BBF8-A53B6C6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248532"/>
            <a:ext cx="9404723" cy="1400530"/>
          </a:xfrm>
        </p:spPr>
        <p:txBody>
          <a:bodyPr/>
          <a:lstStyle/>
          <a:p>
            <a:pPr lvl="1" algn="ctr"/>
            <a:r>
              <a:rPr lang="fr-FR" sz="3600" b="1" kern="1200" dirty="0">
                <a:latin typeface="Viner Hand ITC" panose="03070502030502020203" pitchFamily="66" charset="0"/>
                <a:ea typeface="+mj-ea"/>
                <a:cs typeface="+mj-cs"/>
              </a:rPr>
              <a:t>III. Difficultés rencontrées et solutions trouvées</a:t>
            </a:r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9A72C7C1-EBE0-48D2-BFF4-CD3E1E1A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7" y="2031689"/>
            <a:ext cx="5860291" cy="3474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4D7E10-264A-46CF-A6A6-43FE3D95DA40}"/>
              </a:ext>
            </a:extLst>
          </p:cNvPr>
          <p:cNvSpPr/>
          <p:nvPr/>
        </p:nvSpPr>
        <p:spPr>
          <a:xfrm>
            <a:off x="479917" y="2470211"/>
            <a:ext cx="4619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maxime@nutella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:~/D-</a:t>
            </a:r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ployez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-</a:t>
            </a:r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votre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-application-sur-un-</a:t>
            </a:r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serveur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-</a:t>
            </a:r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comme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-un-pro$ </a:t>
            </a:r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sudo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 </a:t>
            </a:r>
            <a:r>
              <a:rPr lang="en-US" i="1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supervisorctl</a:t>
            </a:r>
            <a:r>
              <a:rPr lang="en-US" i="1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 status</a:t>
            </a:r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7A3E48A-DDB2-4DCE-B93E-FB3303CE2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551853"/>
            <a:ext cx="8946541" cy="603626"/>
          </a:xfrm>
        </p:spPr>
        <p:txBody>
          <a:bodyPr/>
          <a:lstStyle/>
          <a:p>
            <a:r>
              <a:rPr lang="en-US" sz="1800" dirty="0">
                <a:latin typeface="+mn-lt"/>
                <a:ea typeface="+mn-ea"/>
                <a:cs typeface="+mn-cs"/>
              </a:rPr>
              <a:t>Quickly done, badly done, </a:t>
            </a:r>
            <a:r>
              <a:rPr lang="en-US" sz="1800" b="1" dirty="0">
                <a:latin typeface="+mn-lt"/>
                <a:ea typeface="+mn-ea"/>
                <a:cs typeface="+mn-cs"/>
              </a:rPr>
              <a:t>exited too quickly</a:t>
            </a:r>
            <a:endParaRPr lang="fr-FR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AD977-26E2-4E70-A4EE-C04435C869AE}"/>
              </a:ext>
            </a:extLst>
          </p:cNvPr>
          <p:cNvSpPr/>
          <p:nvPr/>
        </p:nvSpPr>
        <p:spPr>
          <a:xfrm>
            <a:off x="534114" y="3466004"/>
            <a:ext cx="5751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FATAL     Exited too quickly (process log may have details).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B9CAF-4F2A-49C8-B1BE-E6D1EB810F12}"/>
              </a:ext>
            </a:extLst>
          </p:cNvPr>
          <p:cNvSpPr/>
          <p:nvPr/>
        </p:nvSpPr>
        <p:spPr>
          <a:xfrm>
            <a:off x="534114" y="3905525"/>
            <a:ext cx="407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aditional Arabic" panose="02020603050405020304" pitchFamily="18" charset="-78"/>
                <a:ea typeface="Times New Roman" panose="02020603050405020304" pitchFamily="18" charset="0"/>
              </a:rPr>
              <a:t>sudo</a:t>
            </a:r>
            <a:r>
              <a:rPr lang="en-US" dirty="0">
                <a:latin typeface="Traditional Arabic" panose="02020603050405020304" pitchFamily="18" charset="-78"/>
                <a:ea typeface="Times New Roman" panose="02020603050405020304" pitchFamily="18" charset="0"/>
              </a:rPr>
              <a:t> vi /var/log/supervisor/supervisord.log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C6EFBB5-3483-4BD5-AEAE-E4C95F8786C1}"/>
              </a:ext>
            </a:extLst>
          </p:cNvPr>
          <p:cNvSpPr txBox="1">
            <a:spLocks/>
          </p:cNvSpPr>
          <p:nvPr/>
        </p:nvSpPr>
        <p:spPr>
          <a:xfrm>
            <a:off x="6961973" y="2044575"/>
            <a:ext cx="4024624" cy="60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Erreur </a:t>
            </a:r>
            <a:r>
              <a:rPr lang="fr-FR" dirty="0" err="1"/>
              <a:t>Exited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quickly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6F3A574-9584-46E8-B852-E1B38CB98B4E}"/>
              </a:ext>
            </a:extLst>
          </p:cNvPr>
          <p:cNvCxnSpPr>
            <a:cxnSpLocks/>
          </p:cNvCxnSpPr>
          <p:nvPr/>
        </p:nvCxnSpPr>
        <p:spPr>
          <a:xfrm rot="5400000">
            <a:off x="6789732" y="1801699"/>
            <a:ext cx="834952" cy="2222418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13F091A-F6F7-4D58-8DE9-2A1475C80D80}"/>
              </a:ext>
            </a:extLst>
          </p:cNvPr>
          <p:cNvSpPr txBox="1">
            <a:spLocks/>
          </p:cNvSpPr>
          <p:nvPr/>
        </p:nvSpPr>
        <p:spPr>
          <a:xfrm>
            <a:off x="8018416" y="3332603"/>
            <a:ext cx="4024624" cy="60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Consultation des logs</a:t>
            </a:r>
          </a:p>
        </p:txBody>
      </p: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E886C480-32C8-420D-94C8-CA55CE90B8D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4612476" y="3634415"/>
            <a:ext cx="3405941" cy="45577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A3EFDE6E-9E90-479F-ACCB-68627DC5B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09" y="4174642"/>
            <a:ext cx="5633075" cy="282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4406B138-7158-40D0-87F0-B0DE012C9F0A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3171725" y="4961839"/>
            <a:ext cx="725700" cy="520867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A3DDD-03DF-4F1D-9F7C-144C273C93F5}"/>
              </a:ext>
            </a:extLst>
          </p:cNvPr>
          <p:cNvSpPr/>
          <p:nvPr/>
        </p:nvSpPr>
        <p:spPr>
          <a:xfrm>
            <a:off x="534114" y="4362535"/>
            <a:ext cx="274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raditional Arabic" panose="02020603050405020304" pitchFamily="18" charset="-78"/>
              </a:rPr>
              <a:t>sudo</a:t>
            </a:r>
            <a:r>
              <a:rPr lang="en-US" dirty="0">
                <a:latin typeface="Traditional Arabic" panose="02020603050405020304" pitchFamily="18" charset="-78"/>
              </a:rPr>
              <a:t> vi /</a:t>
            </a:r>
            <a:r>
              <a:rPr lang="en-US" dirty="0" err="1">
                <a:latin typeface="Traditional Arabic" panose="02020603050405020304" pitchFamily="18" charset="-78"/>
              </a:rPr>
              <a:t>etc</a:t>
            </a:r>
            <a:r>
              <a:rPr lang="en-US" dirty="0">
                <a:latin typeface="Traditional Arabic" panose="02020603050405020304" pitchFamily="18" charset="-78"/>
              </a:rPr>
              <a:t>/supervisor/</a:t>
            </a:r>
            <a:r>
              <a:rPr lang="en-US" dirty="0" err="1">
                <a:latin typeface="Traditional Arabic" panose="02020603050405020304" pitchFamily="18" charset="-78"/>
              </a:rPr>
              <a:t>conf.d</a:t>
            </a:r>
            <a:r>
              <a:rPr lang="en-US" dirty="0">
                <a:latin typeface="Traditional Arabic" panose="02020603050405020304" pitchFamily="18" charset="-78"/>
              </a:rPr>
              <a:t>/</a:t>
            </a:r>
            <a:r>
              <a:rPr lang="en-US" dirty="0" err="1">
                <a:latin typeface="Traditional Arabic" panose="02020603050405020304" pitchFamily="18" charset="-78"/>
              </a:rPr>
              <a:t>nutella-gunicorn.conf</a:t>
            </a:r>
            <a:endParaRPr lang="fr-FR" dirty="0">
              <a:latin typeface="Traditional Arabic" panose="02020603050405020304" pitchFamily="18" charset="-7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8F7E96-2206-4E64-9EB1-688EB01F7A4A}"/>
              </a:ext>
            </a:extLst>
          </p:cNvPr>
          <p:cNvSpPr/>
          <p:nvPr/>
        </p:nvSpPr>
        <p:spPr>
          <a:xfrm>
            <a:off x="5270417" y="4424941"/>
            <a:ext cx="3864015" cy="22775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directory=/home/</a:t>
            </a:r>
            <a:r>
              <a:rPr lang="en-US" i="1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maxime</a:t>
            </a:r>
            <a:r>
              <a:rPr lang="en-US" i="1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/D-</a:t>
            </a:r>
            <a:r>
              <a:rPr lang="en-US" i="1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ployez</a:t>
            </a:r>
            <a:r>
              <a:rPr lang="en-US" i="1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i="1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votre</a:t>
            </a:r>
            <a:r>
              <a:rPr lang="en-US" i="1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-application-sur-un-</a:t>
            </a:r>
            <a:r>
              <a:rPr lang="en-US" i="1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serveur</a:t>
            </a:r>
            <a:r>
              <a:rPr lang="en-US" i="1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i="1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comme</a:t>
            </a:r>
            <a:r>
              <a:rPr lang="en-US" i="1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-un-pro/NUTELLA</a:t>
            </a:r>
            <a:r>
              <a:rPr lang="en-US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Aft>
                <a:spcPts val="0"/>
              </a:spcAft>
            </a:pPr>
            <a:endParaRPr lang="en-US" i="1" dirty="0">
              <a:solidFill>
                <a:srgbClr val="000000"/>
              </a:solidFill>
              <a:latin typeface="Traditional Arabic" panose="02020603050405020304" pitchFamily="18" charset="-78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i="1" strike="sngStrike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directory=/home/</a:t>
            </a:r>
            <a:r>
              <a:rPr lang="en-US" i="1" strike="sngStrike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maxime</a:t>
            </a:r>
            <a:r>
              <a:rPr lang="en-US" i="1" strike="sngStrike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/D-</a:t>
            </a:r>
            <a:r>
              <a:rPr lang="en-US" i="1" strike="sngStrike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ployez</a:t>
            </a:r>
            <a:r>
              <a:rPr lang="en-US" i="1" strike="sngStrike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i="1" strike="sngStrike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votre</a:t>
            </a:r>
            <a:r>
              <a:rPr lang="en-US" i="1" strike="sngStrike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-application-sur-un-</a:t>
            </a:r>
            <a:r>
              <a:rPr lang="en-US" i="1" strike="sngStrike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serveur</a:t>
            </a:r>
            <a:r>
              <a:rPr lang="en-US" i="1" strike="sngStrike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i="1" strike="sngStrike" dirty="0" err="1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comme</a:t>
            </a:r>
            <a:r>
              <a:rPr lang="en-US" i="1" strike="sngStrike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  <a:cs typeface="Times New Roman" panose="02020603050405020304" pitchFamily="18" charset="0"/>
              </a:rPr>
              <a:t>-un-pro/</a:t>
            </a:r>
            <a:endParaRPr lang="en-US" sz="1600" i="1" strike="sngStrike" dirty="0">
              <a:solidFill>
                <a:srgbClr val="000000"/>
              </a:solidFill>
              <a:effectLst/>
              <a:latin typeface="Traditional Arabic" panose="02020603050405020304" pitchFamily="18" charset="-78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D9542A4-E9C5-4E37-969F-49A18279309D}"/>
              </a:ext>
            </a:extLst>
          </p:cNvPr>
          <p:cNvSpPr txBox="1">
            <a:spLocks/>
          </p:cNvSpPr>
          <p:nvPr/>
        </p:nvSpPr>
        <p:spPr>
          <a:xfrm>
            <a:off x="9428084" y="4965137"/>
            <a:ext cx="3155945" cy="60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Rectification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2385598A-8A81-4ECB-BA51-991D355891D7}"/>
              </a:ext>
            </a:extLst>
          </p:cNvPr>
          <p:cNvCxnSpPr>
            <a:cxnSpLocks/>
          </p:cNvCxnSpPr>
          <p:nvPr/>
        </p:nvCxnSpPr>
        <p:spPr>
          <a:xfrm rot="5400000">
            <a:off x="9081155" y="4618248"/>
            <a:ext cx="834952" cy="2222418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7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032B7-EF0B-4A2C-B9EB-AAB33FA10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987" y="809272"/>
            <a:ext cx="8946541" cy="4195481"/>
          </a:xfrm>
        </p:spPr>
        <p:txBody>
          <a:bodyPr/>
          <a:lstStyle/>
          <a:p>
            <a:r>
              <a:rPr lang="fr-FR" dirty="0"/>
              <a:t>Erreur 500.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FE18DF-DB07-4DAE-8441-86D6C03288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29" y="1588432"/>
            <a:ext cx="8946541" cy="4859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21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11C0369F-844A-44A1-87BD-AD919A06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5" y="321054"/>
            <a:ext cx="3632995" cy="232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B99B0F98-A8D8-454E-B7D4-3D554C2C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67" y="1629500"/>
            <a:ext cx="4601977" cy="253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30C6619-1F09-4E33-AD4B-C321BE5E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25" y="636608"/>
            <a:ext cx="3327383" cy="4908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sudo</a:t>
            </a:r>
            <a:r>
              <a:rPr lang="en-US" dirty="0"/>
              <a:t> vi settings/production.py</a:t>
            </a:r>
            <a:br>
              <a:rPr lang="en-US" dirty="0"/>
            </a:b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AD5A418-7E2F-4A49-A311-028F7D4D6DDA}"/>
              </a:ext>
            </a:extLst>
          </p:cNvPr>
          <p:cNvSpPr txBox="1">
            <a:spLocks/>
          </p:cNvSpPr>
          <p:nvPr/>
        </p:nvSpPr>
        <p:spPr>
          <a:xfrm>
            <a:off x="2420259" y="1863278"/>
            <a:ext cx="2964979" cy="20281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sz="1800" dirty="0" err="1">
                <a:solidFill>
                  <a:schemeClr val="bg1"/>
                </a:solidFill>
              </a:rPr>
              <a:t>Debug</a:t>
            </a:r>
            <a:r>
              <a:rPr lang="fr-FR" sz="1800" dirty="0">
                <a:solidFill>
                  <a:schemeClr val="bg1"/>
                </a:solidFill>
              </a:rPr>
              <a:t> = </a:t>
            </a:r>
            <a:r>
              <a:rPr lang="fr-FR" sz="1800" strike="sngStrike" dirty="0">
                <a:solidFill>
                  <a:schemeClr val="bg1"/>
                </a:solidFill>
              </a:rPr>
              <a:t>False </a:t>
            </a:r>
            <a:r>
              <a:rPr lang="fr-FR" sz="1800" dirty="0" err="1">
                <a:solidFill>
                  <a:schemeClr val="bg1"/>
                </a:solidFill>
              </a:rPr>
              <a:t>True</a:t>
            </a:r>
            <a:br>
              <a:rPr lang="en-US" dirty="0"/>
            </a:br>
            <a:endParaRPr lang="fr-FR" dirty="0"/>
          </a:p>
        </p:txBody>
      </p:sp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8EE3E720-E875-46B2-88F0-AEF0EE047D72}"/>
              </a:ext>
            </a:extLst>
          </p:cNvPr>
          <p:cNvCxnSpPr>
            <a:cxnSpLocks/>
          </p:cNvCxnSpPr>
          <p:nvPr/>
        </p:nvCxnSpPr>
        <p:spPr>
          <a:xfrm>
            <a:off x="3298923" y="881932"/>
            <a:ext cx="878791" cy="71153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D20A85C-2C43-4796-9AB4-DC75EB574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99" y="3497715"/>
            <a:ext cx="5792341" cy="3258192"/>
          </a:xfrm>
          <a:prstGeom prst="rect">
            <a:avLst/>
          </a:prstGeom>
        </p:spPr>
      </p:pic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615EC42D-D3B9-422D-9A95-37292A9DE8BE}"/>
              </a:ext>
            </a:extLst>
          </p:cNvPr>
          <p:cNvCxnSpPr>
            <a:cxnSpLocks/>
          </p:cNvCxnSpPr>
          <p:nvPr/>
        </p:nvCxnSpPr>
        <p:spPr>
          <a:xfrm>
            <a:off x="5385237" y="2643182"/>
            <a:ext cx="878791" cy="71153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Une image contenant capture d’écran, moniteur, écran, ordinateur&#10;&#10;Description générée automatiquement">
            <a:extLst>
              <a:ext uri="{FF2B5EF4-FFF2-40B4-BE49-F238E27FC236}">
                <a16:creationId xmlns:a16="http://schemas.microsoft.com/office/drawing/2014/main" id="{E2CAA203-BD97-4071-9C74-6D518F74D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14" y="485279"/>
            <a:ext cx="4506101" cy="2534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9318B8A1-6212-40FB-B93B-955BBE6AF2F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476040" y="3162959"/>
            <a:ext cx="1582360" cy="1963852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32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8883FD-CFC8-4905-9897-28A7EE9E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887" y="348405"/>
            <a:ext cx="8582226" cy="601505"/>
          </a:xfrm>
        </p:spPr>
        <p:txBody>
          <a:bodyPr/>
          <a:lstStyle/>
          <a:p>
            <a:r>
              <a:rPr lang="fr-FR" dirty="0"/>
              <a:t>Configuration de Travis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33E7AC-AED2-4D14-A6A5-2B95D47F5754}"/>
              </a:ext>
            </a:extLst>
          </p:cNvPr>
          <p:cNvSpPr/>
          <p:nvPr/>
        </p:nvSpPr>
        <p:spPr>
          <a:xfrm>
            <a:off x="3200400" y="1395751"/>
            <a:ext cx="7705725" cy="31611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Gemfile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found, skipping bundle install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186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187</a:t>
            </a:r>
            <a:r>
              <a:rPr lang="en-US" sz="1600" dirty="0">
                <a:solidFill>
                  <a:srgbClr val="BBBBB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0.16s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 rake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188rake aborted!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189No 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Rakefile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found (looking for: 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rakefile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Rakefile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rakefile.rb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Rakefile.rb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190/home/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travis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/.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rvm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/gems/ruby-2.5.3@global/gems/rake-12.3.2/exe/rake:27:in `&lt;top (required)&gt;'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191/home/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travis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/.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rvm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/gems/ruby-2.5.3@global/bin/ruby_executable_hooks:24:in `eval'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192/home/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travis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/.</a:t>
            </a:r>
            <a:r>
              <a:rPr lang="en-US" sz="1600" dirty="0" err="1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rvm</a:t>
            </a: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/gems/ruby-2.5.3@global/bin/ruby_executable_hooks:24:in `&lt;main&gt;'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193(See full trace by running task with --trace)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194</a:t>
            </a:r>
            <a:r>
              <a:rPr lang="en-US" sz="1600" b="1" dirty="0">
                <a:solidFill>
                  <a:srgbClr val="FF9B9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command "rake" exited with 1.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195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196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197Done. Your build exited with 1.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ésultat de recherche d'images pour &quot;RUBY&quot;">
            <a:extLst>
              <a:ext uri="{FF2B5EF4-FFF2-40B4-BE49-F238E27FC236}">
                <a16:creationId xmlns:a16="http://schemas.microsoft.com/office/drawing/2014/main" id="{FD001CA2-1E7F-4AEE-B0A4-496C92B6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57" y="1395751"/>
            <a:ext cx="2429087" cy="21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5E27DC-4A43-4B05-898E-7B2AF37F1B1A}"/>
              </a:ext>
            </a:extLst>
          </p:cNvPr>
          <p:cNvSpPr/>
          <p:nvPr/>
        </p:nvSpPr>
        <p:spPr>
          <a:xfrm>
            <a:off x="3200400" y="5161084"/>
            <a:ext cx="7705724" cy="8348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rgbClr val="FFFF9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Worker information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solidFill>
                  <a:srgbClr val="BBBBB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0.13s0.01s0.00s0.01s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122</a:t>
            </a:r>
            <a:r>
              <a:rPr lang="en-US" b="1" dirty="0">
                <a:solidFill>
                  <a:srgbClr val="FFFF9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 system information</a:t>
            </a:r>
            <a:endParaRPr lang="fr-F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F1F1F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123Build language: ruby</a:t>
            </a:r>
            <a:endParaRPr lang="fr-F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2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30CFD2-29E1-4D74-AF7F-451085959FC1}"/>
              </a:ext>
            </a:extLst>
          </p:cNvPr>
          <p:cNvSpPr/>
          <p:nvPr/>
        </p:nvSpPr>
        <p:spPr>
          <a:xfrm>
            <a:off x="597763" y="1609052"/>
            <a:ext cx="7338874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 err="1">
                <a:solidFill>
                  <a:srgbClr val="FFFF91"/>
                </a:solidFill>
                <a:latin typeface="Cousine"/>
              </a:rPr>
              <a:t>Worker</a:t>
            </a:r>
            <a:r>
              <a:rPr lang="fr-FR" altLang="fr-FR" sz="1400" b="1" dirty="0">
                <a:solidFill>
                  <a:srgbClr val="FFFF91"/>
                </a:solidFill>
                <a:latin typeface="Cousine"/>
              </a:rPr>
              <a:t> information</a:t>
            </a:r>
            <a:endParaRPr lang="fr-FR" altLang="fr-FR" sz="1400" dirty="0">
              <a:solidFill>
                <a:srgbClr val="F1F1F1"/>
              </a:solidFill>
              <a:latin typeface="Cousi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 err="1">
                <a:solidFill>
                  <a:srgbClr val="FFFF91"/>
                </a:solidFill>
                <a:latin typeface="Cousine"/>
              </a:rPr>
              <a:t>Build</a:t>
            </a:r>
            <a:r>
              <a:rPr lang="fr-FR" altLang="fr-FR" sz="1400" b="1" dirty="0">
                <a:solidFill>
                  <a:srgbClr val="FFFF91"/>
                </a:solidFill>
                <a:latin typeface="Cousine"/>
              </a:rPr>
              <a:t> system information</a:t>
            </a:r>
            <a:endParaRPr lang="fr-FR" altLang="fr-FR" sz="1400" dirty="0">
              <a:solidFill>
                <a:srgbClr val="F1F1F1"/>
              </a:solidFill>
              <a:latin typeface="Cousi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rgbClr val="FFFF91"/>
                </a:solidFill>
                <a:latin typeface="Cousine"/>
              </a:rPr>
              <a:t>Setting </a:t>
            </a:r>
            <a:r>
              <a:rPr lang="fr-FR" altLang="fr-FR" sz="1400" b="1" dirty="0" err="1">
                <a:solidFill>
                  <a:srgbClr val="FFFF91"/>
                </a:solidFill>
                <a:latin typeface="Cousine"/>
              </a:rPr>
              <a:t>environment</a:t>
            </a:r>
            <a:r>
              <a:rPr lang="fr-FR" altLang="fr-FR" sz="1400" b="1" dirty="0">
                <a:solidFill>
                  <a:srgbClr val="FFFF91"/>
                </a:solidFill>
                <a:latin typeface="Cousine"/>
              </a:rPr>
              <a:t> variables </a:t>
            </a:r>
            <a:r>
              <a:rPr lang="fr-FR" altLang="fr-FR" sz="1400" b="1" dirty="0" err="1">
                <a:solidFill>
                  <a:srgbClr val="FFFF91"/>
                </a:solidFill>
                <a:latin typeface="Cousine"/>
              </a:rPr>
              <a:t>from</a:t>
            </a:r>
            <a:r>
              <a:rPr lang="fr-FR" altLang="fr-FR" sz="1400" b="1" dirty="0">
                <a:solidFill>
                  <a:srgbClr val="FFFF91"/>
                </a:solidFill>
                <a:latin typeface="Cousine"/>
              </a:rPr>
              <a:t> .</a:t>
            </a:r>
            <a:r>
              <a:rPr lang="fr-FR" altLang="fr-FR" sz="1400" b="1" dirty="0" err="1">
                <a:solidFill>
                  <a:srgbClr val="FFFF91"/>
                </a:solidFill>
                <a:latin typeface="Cousine"/>
              </a:rPr>
              <a:t>travis.yml</a:t>
            </a:r>
            <a:endParaRPr lang="fr-FR" altLang="fr-FR" sz="1400" b="1" dirty="0">
              <a:solidFill>
                <a:srgbClr val="FFFF91"/>
              </a:solidFill>
              <a:latin typeface="Cousi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export DJANGO_SETTINGS_MODULE="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nutella_stop.settings.travis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$ source ~/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virtualenv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/python3.7/bin/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activate</a:t>
            </a:r>
            <a:endParaRPr lang="fr-FR" altLang="fr-FR" sz="1400" dirty="0">
              <a:solidFill>
                <a:srgbClr val="F1F1F1"/>
              </a:solidFill>
              <a:latin typeface="Cousi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$ python --version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Python 3.7.1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$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pip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–version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cd NUTELLA/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pip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install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-r requirements.txt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$ python3 manage.py test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.........................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----------------------------------------------------------------------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Ran 25 tests in 0.401s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Destroying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test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database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for alias 'default'...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rgbClr val="B1FD79"/>
                </a:solidFill>
                <a:latin typeface="Cousine"/>
              </a:rPr>
              <a:t>The command "python3 manage.py test" </a:t>
            </a:r>
            <a:r>
              <a:rPr lang="fr-FR" altLang="fr-FR" sz="1400" b="1" dirty="0" err="1">
                <a:solidFill>
                  <a:srgbClr val="B1FD79"/>
                </a:solidFill>
                <a:latin typeface="Cousine"/>
              </a:rPr>
              <a:t>exited</a:t>
            </a:r>
            <a:r>
              <a:rPr lang="fr-FR" altLang="fr-FR" sz="1400" b="1" dirty="0">
                <a:solidFill>
                  <a:srgbClr val="B1FD79"/>
                </a:solidFill>
                <a:latin typeface="Cousine"/>
              </a:rPr>
              <a:t> </a:t>
            </a:r>
            <a:r>
              <a:rPr lang="fr-FR" altLang="fr-FR" sz="1400" b="1" dirty="0" err="1">
                <a:solidFill>
                  <a:srgbClr val="B1FD79"/>
                </a:solidFill>
                <a:latin typeface="Cousine"/>
              </a:rPr>
              <a:t>with</a:t>
            </a:r>
            <a:r>
              <a:rPr lang="fr-FR" altLang="fr-FR" sz="1400" b="1" dirty="0">
                <a:solidFill>
                  <a:srgbClr val="B1FD79"/>
                </a:solidFill>
                <a:latin typeface="Cousine"/>
              </a:rPr>
              <a:t> 0.</a:t>
            </a:r>
            <a:endParaRPr lang="fr-FR" altLang="fr-FR" sz="1400" dirty="0">
              <a:solidFill>
                <a:srgbClr val="F1F1F1"/>
              </a:solidFill>
              <a:latin typeface="Cousi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Done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.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Your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build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exited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</a:t>
            </a:r>
            <a:r>
              <a:rPr lang="fr-FR" altLang="fr-FR" sz="1400" dirty="0" err="1">
                <a:solidFill>
                  <a:srgbClr val="F1F1F1"/>
                </a:solidFill>
                <a:latin typeface="Cousine"/>
              </a:rPr>
              <a:t>with</a:t>
            </a:r>
            <a:r>
              <a:rPr lang="fr-FR" altLang="fr-FR" sz="1400" dirty="0">
                <a:solidFill>
                  <a:srgbClr val="F1F1F1"/>
                </a:solidFill>
                <a:latin typeface="Cousine"/>
              </a:rPr>
              <a:t> 0.</a:t>
            </a:r>
          </a:p>
        </p:txBody>
      </p: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3BDD2ADF-576A-45DE-BB0C-9E8FB86C426B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267200" y="754602"/>
            <a:ext cx="2408808" cy="854450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AB43E29-57DE-45E9-86DA-8257BD39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173" y="348405"/>
            <a:ext cx="3577940" cy="930225"/>
          </a:xfrm>
        </p:spPr>
        <p:txBody>
          <a:bodyPr>
            <a:normAutofit/>
          </a:bodyPr>
          <a:lstStyle/>
          <a:p>
            <a:r>
              <a:rPr lang="fr-FR" dirty="0"/>
              <a:t>Renommer le fichier </a:t>
            </a:r>
            <a:r>
              <a:rPr lang="fr-FR" dirty="0" err="1"/>
              <a:t>travis.yml</a:t>
            </a:r>
            <a:r>
              <a:rPr lang="fr-FR" dirty="0"/>
              <a:t> en .</a:t>
            </a:r>
            <a:r>
              <a:rPr lang="fr-FR" dirty="0" err="1"/>
              <a:t>travis.yml</a:t>
            </a:r>
            <a:endParaRPr lang="fr-FR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3464F86-98C0-4EF7-BBBD-397DC86A6FD2}"/>
              </a:ext>
            </a:extLst>
          </p:cNvPr>
          <p:cNvSpPr txBox="1">
            <a:spLocks/>
          </p:cNvSpPr>
          <p:nvPr/>
        </p:nvSpPr>
        <p:spPr>
          <a:xfrm>
            <a:off x="8355366" y="2578180"/>
            <a:ext cx="3700509" cy="82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Placer le fichier .</a:t>
            </a:r>
            <a:r>
              <a:rPr lang="fr-FR" dirty="0" err="1"/>
              <a:t>travis.yml</a:t>
            </a:r>
            <a:r>
              <a:rPr lang="fr-FR" dirty="0"/>
              <a:t> à la racine du projet</a:t>
            </a:r>
          </a:p>
        </p:txBody>
      </p: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0603ADD2-F65D-4005-A7FD-6B595F0BEC95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8313721" y="3021123"/>
            <a:ext cx="1514822" cy="2268979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6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3A4F22A-8F44-4BE0-B802-B0F876473EC9}"/>
              </a:ext>
            </a:extLst>
          </p:cNvPr>
          <p:cNvSpPr txBox="1">
            <a:spLocks/>
          </p:cNvSpPr>
          <p:nvPr/>
        </p:nvSpPr>
        <p:spPr>
          <a:xfrm>
            <a:off x="3662362" y="167430"/>
            <a:ext cx="4867275" cy="601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Configuration de </a:t>
            </a:r>
            <a:r>
              <a:rPr lang="fr-FR" dirty="0" err="1"/>
              <a:t>Sentry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60EE31-DF66-4591-9E2D-692847CCA1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67" y="2416156"/>
            <a:ext cx="7789864" cy="3749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224A021-8515-4FB8-9C28-6F1B1E0ECB21}"/>
              </a:ext>
            </a:extLst>
          </p:cNvPr>
          <p:cNvSpPr txBox="1">
            <a:spLocks/>
          </p:cNvSpPr>
          <p:nvPr/>
        </p:nvSpPr>
        <p:spPr>
          <a:xfrm>
            <a:off x="4505013" y="1335672"/>
            <a:ext cx="4024624" cy="51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fr-FR" dirty="0"/>
              <a:t>Raven ou </a:t>
            </a:r>
            <a:r>
              <a:rPr lang="fr-FR" dirty="0" err="1"/>
              <a:t>Sentry</a:t>
            </a:r>
            <a:r>
              <a:rPr lang="fr-FR" dirty="0"/>
              <a:t> </a:t>
            </a:r>
            <a:r>
              <a:rPr lang="fr-FR" dirty="0" err="1"/>
              <a:t>sdk</a:t>
            </a:r>
            <a:r>
              <a:rPr lang="fr-FR" dirty="0"/>
              <a:t> ?</a:t>
            </a:r>
          </a:p>
          <a:p>
            <a:endParaRPr lang="fr-FR" dirty="0"/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ED1359-2A2B-4BF8-85C4-3161E0A2A3F7}"/>
              </a:ext>
            </a:extLst>
          </p:cNvPr>
          <p:cNvSpPr/>
          <p:nvPr/>
        </p:nvSpPr>
        <p:spPr>
          <a:xfrm>
            <a:off x="4030462" y="4607511"/>
            <a:ext cx="2636668" cy="77235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7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EE84E7-736A-481F-B954-F84A365F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086" y="378833"/>
            <a:ext cx="4397828" cy="1141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Viner Hand ITC" panose="03070502030502020203" pitchFamily="66" charset="0"/>
              </a:rPr>
              <a:t>IV. </a:t>
            </a:r>
            <a:r>
              <a:rPr lang="en-US" sz="6000" b="1" dirty="0" err="1">
                <a:latin typeface="Viner Hand ITC" panose="03070502030502020203" pitchFamily="66" charset="0"/>
              </a:rPr>
              <a:t>Démo</a:t>
            </a:r>
            <a:endParaRPr lang="en-US" sz="6000" b="1" dirty="0">
              <a:latin typeface="Viner Hand ITC" panose="03070502030502020203" pitchFamily="66" charset="0"/>
            </a:endParaRPr>
          </a:p>
        </p:txBody>
      </p:sp>
      <p:pic>
        <p:nvPicPr>
          <p:cNvPr id="4098" name="Picture 2" descr="Résultat de recherche d'images pour &quot;ratatouille disney gif&quot;">
            <a:extLst>
              <a:ext uri="{FF2B5EF4-FFF2-40B4-BE49-F238E27FC236}">
                <a16:creationId xmlns:a16="http://schemas.microsoft.com/office/drawing/2014/main" id="{C660F780-03C3-4B1B-981A-E4208452E4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524" y="2053640"/>
            <a:ext cx="9360188" cy="376279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C72430-57BB-42E2-BBF8-A53B6C6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Viner Hand ITC" panose="03070502030502020203" pitchFamily="66" charset="0"/>
              </a:rPr>
              <a:t>I. Cahier des charges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E8D1B00-5358-46DC-8EB5-0C24C1E3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dirty="0"/>
              <a:t>Rappel : Le projet 10 se place dans la continuité du projet 8 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dirty="0"/>
              <a:t>Vos besoins :</a:t>
            </a:r>
          </a:p>
          <a:p>
            <a:pPr>
              <a:lnSpc>
                <a:spcPct val="90000"/>
              </a:lnSpc>
              <a:buClrTx/>
            </a:pPr>
            <a:r>
              <a:rPr lang="fr-FR" dirty="0"/>
              <a:t>Une application sur plateforme IAAS</a:t>
            </a:r>
          </a:p>
          <a:p>
            <a:pPr>
              <a:lnSpc>
                <a:spcPct val="90000"/>
              </a:lnSpc>
              <a:buClrTx/>
            </a:pPr>
            <a:r>
              <a:rPr lang="fr-FR" dirty="0"/>
              <a:t>Configurée avec Travis</a:t>
            </a:r>
          </a:p>
          <a:p>
            <a:pPr>
              <a:lnSpc>
                <a:spcPct val="90000"/>
              </a:lnSpc>
              <a:buClrTx/>
            </a:pPr>
            <a:r>
              <a:rPr lang="fr-FR" dirty="0"/>
              <a:t>Configurée avec </a:t>
            </a:r>
            <a:r>
              <a:rPr lang="fr-FR" dirty="0" err="1"/>
              <a:t>Sentry</a:t>
            </a:r>
            <a:endParaRPr lang="fr-FR" dirty="0"/>
          </a:p>
          <a:p>
            <a:pPr>
              <a:lnSpc>
                <a:spcPct val="90000"/>
              </a:lnSpc>
              <a:buClrTx/>
            </a:pPr>
            <a:r>
              <a:rPr lang="fr-FR" dirty="0"/>
              <a:t>Configurée avec </a:t>
            </a:r>
            <a:r>
              <a:rPr lang="fr-FR" dirty="0" err="1"/>
              <a:t>Newrelic</a:t>
            </a:r>
            <a:endParaRPr lang="fr-FR" dirty="0"/>
          </a:p>
          <a:p>
            <a:pPr>
              <a:lnSpc>
                <a:spcPct val="90000"/>
              </a:lnSpc>
              <a:buClrTx/>
            </a:pPr>
            <a:r>
              <a:rPr lang="fr-FR" dirty="0"/>
              <a:t>Tâche CRON qui mettra à jour les éléments récupérés d’Open Food </a:t>
            </a:r>
            <a:r>
              <a:rPr lang="fr-FR" dirty="0" err="1"/>
              <a:t>Facts</a:t>
            </a:r>
            <a:r>
              <a:rPr lang="fr-FR" dirty="0"/>
              <a:t> une fois par semaine.</a:t>
            </a:r>
          </a:p>
        </p:txBody>
      </p:sp>
      <p:pic>
        <p:nvPicPr>
          <p:cNvPr id="1026" name="Picture 2" descr="Résultat de recherche d'images pour &quot;CLOUD&quot;">
            <a:extLst>
              <a:ext uri="{FF2B5EF4-FFF2-40B4-BE49-F238E27FC236}">
                <a16:creationId xmlns:a16="http://schemas.microsoft.com/office/drawing/2014/main" id="{B5EA5DFF-EB2D-46AC-B049-140308E7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833443"/>
            <a:ext cx="5451627" cy="3091694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65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72430-57BB-42E2-BBF8-A53B6C6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199" y="234285"/>
            <a:ext cx="9404723" cy="1400530"/>
          </a:xfrm>
        </p:spPr>
        <p:txBody>
          <a:bodyPr/>
          <a:lstStyle/>
          <a:p>
            <a:pPr algn="ctr"/>
            <a:r>
              <a:rPr lang="fr-FR" sz="3600" b="1" dirty="0">
                <a:latin typeface="Viner Hand ITC" panose="03070502030502020203" pitchFamily="66" charset="0"/>
              </a:rPr>
              <a:t>II. Démarche de création</a:t>
            </a:r>
            <a:endParaRPr lang="fr-FR" sz="3600" dirty="0">
              <a:latin typeface="Viner Hand ITC" panose="03070502030502020203" pitchFamily="66" charset="0"/>
            </a:endParaRPr>
          </a:p>
        </p:txBody>
      </p:sp>
      <p:pic>
        <p:nvPicPr>
          <p:cNvPr id="4" name="Espace réservé du contenu 3" descr="Une image contenant capture d’écran, ordinateur, portable, moniteur&#10;&#10;Description générée automatiquement">
            <a:extLst>
              <a:ext uri="{FF2B5EF4-FFF2-40B4-BE49-F238E27FC236}">
                <a16:creationId xmlns:a16="http://schemas.microsoft.com/office/drawing/2014/main" id="{C4A53B19-E56E-4985-A7FC-DDE8F76C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7" y="1086327"/>
            <a:ext cx="4334453" cy="2118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3281F501-3D17-4462-80ED-C4D90F3C4A21}"/>
              </a:ext>
            </a:extLst>
          </p:cNvPr>
          <p:cNvSpPr txBox="1">
            <a:spLocks/>
          </p:cNvSpPr>
          <p:nvPr/>
        </p:nvSpPr>
        <p:spPr>
          <a:xfrm>
            <a:off x="6404486" y="1251361"/>
            <a:ext cx="5456653" cy="104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altLang="fr-FR" sz="2800" dirty="0">
                <a:latin typeface="Tempus Sans ITC" panose="04020404030D07020202" pitchFamily="82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Réservation d’un serveur Digital Océan. </a:t>
            </a:r>
          </a:p>
          <a:p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endParaRPr lang="fr-FR" dirty="0"/>
          </a:p>
        </p:txBody>
      </p:sp>
      <p:pic>
        <p:nvPicPr>
          <p:cNvPr id="9" name="Image 8" descr="Une image contenant capture d’écran, ordinateur, moniteur, portable&#10;&#10;Description générée automatiquement">
            <a:extLst>
              <a:ext uri="{FF2B5EF4-FFF2-40B4-BE49-F238E27FC236}">
                <a16:creationId xmlns:a16="http://schemas.microsoft.com/office/drawing/2014/main" id="{40236694-DE74-4B83-9013-02AFC0182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41" y="4257331"/>
            <a:ext cx="4659881" cy="240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439456A4-34E8-4F11-ADBF-1EA72E7F1CE8}"/>
              </a:ext>
            </a:extLst>
          </p:cNvPr>
          <p:cNvSpPr txBox="1">
            <a:spLocks/>
          </p:cNvSpPr>
          <p:nvPr/>
        </p:nvSpPr>
        <p:spPr>
          <a:xfrm>
            <a:off x="639347" y="4174298"/>
            <a:ext cx="5456653" cy="59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altLang="fr-FR" sz="2400" dirty="0">
                <a:latin typeface="Tempus Sans ITC" panose="04020404030D07020202" pitchFamily="82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Création d’un pare-feu </a:t>
            </a:r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endParaRPr lang="fr-FR" dirty="0"/>
          </a:p>
        </p:txBody>
      </p:sp>
      <p:sp>
        <p:nvSpPr>
          <p:cNvPr id="11" name="Espace réservé du contenu 6">
            <a:extLst>
              <a:ext uri="{FF2B5EF4-FFF2-40B4-BE49-F238E27FC236}">
                <a16:creationId xmlns:a16="http://schemas.microsoft.com/office/drawing/2014/main" id="{6010CA1E-A603-4C15-9A67-A2CD0CC36F70}"/>
              </a:ext>
            </a:extLst>
          </p:cNvPr>
          <p:cNvSpPr txBox="1">
            <a:spLocks/>
          </p:cNvSpPr>
          <p:nvPr/>
        </p:nvSpPr>
        <p:spPr>
          <a:xfrm>
            <a:off x="1908699" y="2301519"/>
            <a:ext cx="5214445" cy="1651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sz="2400" dirty="0"/>
          </a:p>
          <a:p>
            <a:pPr marL="0" indent="0">
              <a:buNone/>
            </a:pPr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r>
              <a:rPr lang="fr-FR" altLang="fr-FR" sz="2400" dirty="0">
                <a:latin typeface="Tempus Sans ITC" panose="04020404030D07020202" pitchFamily="82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Génération d’une clé SSH et copie de celle-ci sur </a:t>
            </a:r>
            <a:r>
              <a:rPr lang="fr-FR" altLang="fr-FR" sz="2400" dirty="0" err="1">
                <a:latin typeface="Tempus Sans ITC" panose="04020404030D07020202" pitchFamily="82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DigitalOcean</a:t>
            </a:r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F5823D99-6C3C-4044-9C66-1629BBE3C7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23869" y="4723624"/>
            <a:ext cx="1447140" cy="121062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2C5E7DD5-409D-4511-8867-44BAD04577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91596" y="1634813"/>
            <a:ext cx="1512890" cy="12415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5FA51B25-6801-433B-B0D1-15FB5532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58" y="1868041"/>
            <a:ext cx="3343931" cy="2138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2" name="Connecteur : en arc 71">
            <a:extLst>
              <a:ext uri="{FF2B5EF4-FFF2-40B4-BE49-F238E27FC236}">
                <a16:creationId xmlns:a16="http://schemas.microsoft.com/office/drawing/2014/main" id="{BDA23677-7BB2-433A-94EF-8520E1A736F7}"/>
              </a:ext>
            </a:extLst>
          </p:cNvPr>
          <p:cNvCxnSpPr>
            <a:cxnSpLocks/>
          </p:cNvCxnSpPr>
          <p:nvPr/>
        </p:nvCxnSpPr>
        <p:spPr>
          <a:xfrm rot="10800000" flipH="1">
            <a:off x="6529872" y="3232090"/>
            <a:ext cx="1548000" cy="6120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space réservé du contenu 2">
            <a:extLst>
              <a:ext uri="{FF2B5EF4-FFF2-40B4-BE49-F238E27FC236}">
                <a16:creationId xmlns:a16="http://schemas.microsoft.com/office/drawing/2014/main" id="{0DC1CE22-85D9-4103-9C7E-3F9986D45C85}"/>
              </a:ext>
            </a:extLst>
          </p:cNvPr>
          <p:cNvSpPr txBox="1">
            <a:spLocks/>
          </p:cNvSpPr>
          <p:nvPr/>
        </p:nvSpPr>
        <p:spPr>
          <a:xfrm>
            <a:off x="8219806" y="2048056"/>
            <a:ext cx="3327383" cy="490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br>
              <a:rPr lang="en-US" dirty="0"/>
            </a:br>
            <a:endParaRPr lang="fr-FR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76D383-EE05-46C1-B997-FD96DD07E154}"/>
              </a:ext>
            </a:extLst>
          </p:cNvPr>
          <p:cNvSpPr/>
          <p:nvPr/>
        </p:nvSpPr>
        <p:spPr>
          <a:xfrm>
            <a:off x="8163653" y="2145583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ssh</a:t>
            </a:r>
            <a:r>
              <a:rPr lang="fr-FR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-keygen -t </a:t>
            </a:r>
            <a:r>
              <a:rPr lang="fr-FR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rsa</a:t>
            </a:r>
            <a:endParaRPr lang="fr-FR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D5E20-EE9E-4DD1-AB21-C66AB9B48813}"/>
              </a:ext>
            </a:extLst>
          </p:cNvPr>
          <p:cNvSpPr/>
          <p:nvPr/>
        </p:nvSpPr>
        <p:spPr>
          <a:xfrm>
            <a:off x="8203524" y="245566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cd .</a:t>
            </a:r>
            <a:r>
              <a:rPr lang="fr-FR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ssh</a:t>
            </a:r>
            <a:endParaRPr lang="fr-FR" dirty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1C8DE-D65F-4A2A-92BD-57D28D81779E}"/>
              </a:ext>
            </a:extLst>
          </p:cNvPr>
          <p:cNvSpPr/>
          <p:nvPr/>
        </p:nvSpPr>
        <p:spPr>
          <a:xfrm>
            <a:off x="8203258" y="2756355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sudo</a:t>
            </a:r>
            <a:r>
              <a:rPr lang="fr-FR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vi id_rsa.pub</a:t>
            </a:r>
          </a:p>
        </p:txBody>
      </p:sp>
    </p:spTree>
    <p:extLst>
      <p:ext uri="{BB962C8B-B14F-4D97-AF65-F5344CB8AC3E}">
        <p14:creationId xmlns:p14="http://schemas.microsoft.com/office/powerpoint/2010/main" val="395769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64035F-668D-43EA-9F47-E7A5A43CA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94" y="203759"/>
            <a:ext cx="8946541" cy="4195481"/>
          </a:xfrm>
        </p:spPr>
        <p:txBody>
          <a:bodyPr/>
          <a:lstStyle/>
          <a:p>
            <a:r>
              <a:rPr lang="fr-FR" dirty="0"/>
              <a:t>Connexion en SSH</a:t>
            </a:r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8724A11E-6B0E-4995-80AE-938B5C2D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" y="672500"/>
            <a:ext cx="6996645" cy="4822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B1201C-07BA-4673-B872-0C80F93BD190}"/>
              </a:ext>
            </a:extLst>
          </p:cNvPr>
          <p:cNvSpPr/>
          <p:nvPr/>
        </p:nvSpPr>
        <p:spPr>
          <a:xfrm>
            <a:off x="378582" y="3926149"/>
            <a:ext cx="3270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ssh</a:t>
            </a:r>
            <a:r>
              <a:rPr lang="fr-FR" dirty="0"/>
              <a:t> maxime@157.230.19.106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72B7D-53D1-4335-8131-5170C42CBFE5}"/>
              </a:ext>
            </a:extLst>
          </p:cNvPr>
          <p:cNvSpPr/>
          <p:nvPr/>
        </p:nvSpPr>
        <p:spPr>
          <a:xfrm>
            <a:off x="1822965" y="878575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adduser</a:t>
            </a:r>
            <a:r>
              <a:rPr lang="fr-FR" dirty="0"/>
              <a:t> maxime</a:t>
            </a:r>
          </a:p>
        </p:txBody>
      </p:sp>
      <p:pic>
        <p:nvPicPr>
          <p:cNvPr id="9" name="Image 8" descr="Une image contenant intérieur, moniteur, écran, capture d’écran&#10;&#10;Description générée automatiquement">
            <a:extLst>
              <a:ext uri="{FF2B5EF4-FFF2-40B4-BE49-F238E27FC236}">
                <a16:creationId xmlns:a16="http://schemas.microsoft.com/office/drawing/2014/main" id="{DF8078C8-D372-4F7E-ABF6-DA6FC13E8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40" y="3609750"/>
            <a:ext cx="8686397" cy="28559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FDD16BAE-A016-491D-BC19-795329064AB8}"/>
              </a:ext>
            </a:extLst>
          </p:cNvPr>
          <p:cNvCxnSpPr>
            <a:cxnSpLocks/>
          </p:cNvCxnSpPr>
          <p:nvPr/>
        </p:nvCxnSpPr>
        <p:spPr>
          <a:xfrm>
            <a:off x="2398226" y="1464939"/>
            <a:ext cx="2612871" cy="6725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Espace réservé du contenu 6">
            <a:extLst>
              <a:ext uri="{FF2B5EF4-FFF2-40B4-BE49-F238E27FC236}">
                <a16:creationId xmlns:a16="http://schemas.microsoft.com/office/drawing/2014/main" id="{071372F7-5CC9-4DE5-A814-AE0D9BA8615D}"/>
              </a:ext>
            </a:extLst>
          </p:cNvPr>
          <p:cNvSpPr txBox="1">
            <a:spLocks/>
          </p:cNvSpPr>
          <p:nvPr/>
        </p:nvSpPr>
        <p:spPr>
          <a:xfrm>
            <a:off x="7874783" y="180931"/>
            <a:ext cx="3457588" cy="2254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sz="2400" dirty="0"/>
          </a:p>
          <a:p>
            <a:pPr marL="0" indent="0">
              <a:buNone/>
            </a:pPr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r>
              <a:rPr lang="fr-FR" altLang="fr-FR" sz="2400" dirty="0">
                <a:latin typeface="Tempus Sans ITC" panose="04020404030D07020202" pitchFamily="82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Création d’un nouvel utilisateur</a:t>
            </a:r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</p:txBody>
      </p: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74E8F68E-96AE-47F9-B15D-882E0CBE06CE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4498697" y="1063241"/>
            <a:ext cx="3238386" cy="3345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7E56F6C-634B-4C57-A520-4B3DA0863CEC}"/>
              </a:ext>
            </a:extLst>
          </p:cNvPr>
          <p:cNvSpPr/>
          <p:nvPr/>
        </p:nvSpPr>
        <p:spPr>
          <a:xfrm>
            <a:off x="378581" y="3609750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service </a:t>
            </a:r>
            <a:r>
              <a:rPr lang="fr-FR" dirty="0" err="1"/>
              <a:t>ssh</a:t>
            </a:r>
            <a:r>
              <a:rPr lang="fr-FR" dirty="0"/>
              <a:t> </a:t>
            </a:r>
            <a:r>
              <a:rPr lang="fr-FR" dirty="0" err="1"/>
              <a:t>reload</a:t>
            </a:r>
            <a:endParaRPr lang="fr-FR" dirty="0"/>
          </a:p>
        </p:txBody>
      </p:sp>
      <p:cxnSp>
        <p:nvCxnSpPr>
          <p:cNvPr id="39" name="Connecteur : en arc 38">
            <a:extLst>
              <a:ext uri="{FF2B5EF4-FFF2-40B4-BE49-F238E27FC236}">
                <a16:creationId xmlns:a16="http://schemas.microsoft.com/office/drawing/2014/main" id="{914FA0E6-3794-4CBE-8032-41F425109BA2}"/>
              </a:ext>
            </a:extLst>
          </p:cNvPr>
          <p:cNvCxnSpPr>
            <a:cxnSpLocks/>
            <a:endCxn id="35" idx="0"/>
          </p:cNvCxnSpPr>
          <p:nvPr/>
        </p:nvCxnSpPr>
        <p:spPr>
          <a:xfrm rot="10800000" flipV="1">
            <a:off x="1453556" y="3083888"/>
            <a:ext cx="6014555" cy="52586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9F2F-B5FC-4858-AE9C-BF0D1E2BBC3B}"/>
              </a:ext>
            </a:extLst>
          </p:cNvPr>
          <p:cNvSpPr/>
          <p:nvPr/>
        </p:nvSpPr>
        <p:spPr>
          <a:xfrm>
            <a:off x="333237" y="1221440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vi .</a:t>
            </a:r>
            <a:r>
              <a:rPr lang="fr-FR" dirty="0" err="1"/>
              <a:t>ssh</a:t>
            </a:r>
            <a:r>
              <a:rPr lang="fr-FR" dirty="0"/>
              <a:t>/id_rsa.pub</a:t>
            </a:r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F90713CA-DD5A-4E79-9406-A23E8D055531}"/>
              </a:ext>
            </a:extLst>
          </p:cNvPr>
          <p:cNvSpPr txBox="1">
            <a:spLocks/>
          </p:cNvSpPr>
          <p:nvPr/>
        </p:nvSpPr>
        <p:spPr>
          <a:xfrm>
            <a:off x="7737083" y="1920307"/>
            <a:ext cx="3457588" cy="997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fr-FR" sz="2400" dirty="0"/>
          </a:p>
          <a:p>
            <a:pPr marL="0" indent="0">
              <a:buNone/>
            </a:pPr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r>
              <a:rPr lang="fr-FR" altLang="fr-FR" sz="2400" dirty="0">
                <a:latin typeface="Tempus Sans ITC" panose="04020404030D07020202" pitchFamily="82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Rechargement</a:t>
            </a:r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  <a:cs typeface="Traditional Arabic" panose="02020603050405020304" pitchFamily="18" charset="-78"/>
            </a:endParaRPr>
          </a:p>
          <a:p>
            <a:endParaRPr lang="fr-FR" altLang="fr-FR" sz="2400" dirty="0">
              <a:latin typeface="Tempus Sans ITC" panose="04020404030D07020202" pitchFamily="82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83BF51-00C0-44A7-8E7F-A53DE43F6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2" y="2232741"/>
            <a:ext cx="6308377" cy="749529"/>
          </a:xfrm>
          <a:prstGeom prst="rect">
            <a:avLst/>
          </a:prstGeom>
        </p:spPr>
      </p:pic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290E58C5-4346-4F05-BABF-BCDECD0188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6150" y="3787937"/>
            <a:ext cx="742247" cy="20621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47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2F4051-141B-442A-AB92-C1D3DD659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1" y="62193"/>
            <a:ext cx="6664649" cy="690282"/>
          </a:xfrm>
        </p:spPr>
        <p:txBody>
          <a:bodyPr/>
          <a:lstStyle/>
          <a:p>
            <a:r>
              <a:rPr lang="fr-FR" dirty="0"/>
              <a:t>Téléchargement de l’application</a:t>
            </a:r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038EC4FF-BC2D-43CD-A229-81E3AF23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1" y="1680437"/>
            <a:ext cx="6285432" cy="4019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 descr="Une image contenant capture d’écran, intérieur, moniteur, portable&#10;&#10;Description générée automatiquement">
            <a:extLst>
              <a:ext uri="{FF2B5EF4-FFF2-40B4-BE49-F238E27FC236}">
                <a16:creationId xmlns:a16="http://schemas.microsoft.com/office/drawing/2014/main" id="{22DF6677-1F5B-4EE3-B8E1-DFB46DF8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96" y="1162216"/>
            <a:ext cx="5482705" cy="335263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24FEC10C-642E-4E8B-87F1-DAAB3E7EDF49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>
            <a:off x="6011719" y="2101458"/>
            <a:ext cx="1185138" cy="6011922"/>
          </a:xfrm>
          <a:prstGeom prst="curvedConnector3">
            <a:avLst>
              <a:gd name="adj1" fmla="val 1474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068DA8-F736-44E4-9EDF-C37B3A5B9374}"/>
              </a:ext>
            </a:extLst>
          </p:cNvPr>
          <p:cNvSpPr/>
          <p:nvPr/>
        </p:nvSpPr>
        <p:spPr>
          <a:xfrm>
            <a:off x="1838887" y="1858745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apt-get update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6ED75-3200-40EA-AF00-6F9EFE9DCF7F}"/>
              </a:ext>
            </a:extLst>
          </p:cNvPr>
          <p:cNvSpPr/>
          <p:nvPr/>
        </p:nvSpPr>
        <p:spPr>
          <a:xfrm>
            <a:off x="455611" y="2399820"/>
            <a:ext cx="48886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apt-get </a:t>
            </a:r>
            <a:r>
              <a:rPr lang="fr-FR" dirty="0" err="1"/>
              <a:t>install</a:t>
            </a:r>
            <a:r>
              <a:rPr lang="fr-FR" dirty="0"/>
              <a:t> python3-pip python3-dev </a:t>
            </a:r>
            <a:r>
              <a:rPr lang="fr-FR" dirty="0" err="1"/>
              <a:t>libpq</a:t>
            </a:r>
            <a:r>
              <a:rPr lang="fr-FR" dirty="0"/>
              <a:t>-dev </a:t>
            </a:r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err="1"/>
              <a:t>postgresql</a:t>
            </a:r>
            <a:r>
              <a:rPr lang="fr-FR" dirty="0"/>
              <a:t>-contrib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B4A22A-79C6-4DB3-A838-EF2F66D9D17B}"/>
              </a:ext>
            </a:extLst>
          </p:cNvPr>
          <p:cNvSpPr/>
          <p:nvPr/>
        </p:nvSpPr>
        <p:spPr>
          <a:xfrm>
            <a:off x="501908" y="3591520"/>
            <a:ext cx="6069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git clone https://github.com/Maximedu13/plateforme-pour-amateurs-de-Nutella.git</a:t>
            </a:r>
          </a:p>
        </p:txBody>
      </p:sp>
    </p:spTree>
    <p:extLst>
      <p:ext uri="{BB962C8B-B14F-4D97-AF65-F5344CB8AC3E}">
        <p14:creationId xmlns:p14="http://schemas.microsoft.com/office/powerpoint/2010/main" val="221550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43C4A-D96E-4B53-AC22-5E4273CB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13" y="201247"/>
            <a:ext cx="8946541" cy="606621"/>
          </a:xfrm>
        </p:spPr>
        <p:txBody>
          <a:bodyPr/>
          <a:lstStyle/>
          <a:p>
            <a:r>
              <a:rPr lang="fr-FR" dirty="0"/>
              <a:t>Configuration de Nginx</a:t>
            </a:r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C9D9026B-26E2-492C-BB9D-524B2D1E2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49" y="1285032"/>
            <a:ext cx="6640822" cy="424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A5805C-39C3-4870-8CE2-C03340AC85ED}"/>
              </a:ext>
            </a:extLst>
          </p:cNvPr>
          <p:cNvSpPr/>
          <p:nvPr/>
        </p:nvSpPr>
        <p:spPr>
          <a:xfrm>
            <a:off x="2005407" y="1515706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apt-get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nginx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05B8E-167E-4202-8032-73858A340D73}"/>
              </a:ext>
            </a:extLst>
          </p:cNvPr>
          <p:cNvSpPr/>
          <p:nvPr/>
        </p:nvSpPr>
        <p:spPr>
          <a:xfrm>
            <a:off x="5927807" y="250290"/>
            <a:ext cx="2180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Téléchargement</a:t>
            </a:r>
          </a:p>
        </p:txBody>
      </p:sp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BC460BFF-5DE5-44C9-BDF2-8A25F7493AD8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rot="5400000">
            <a:off x="5457614" y="139705"/>
            <a:ext cx="1080750" cy="20405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AA9889-508D-4D90-92AA-53FF55A18306}"/>
              </a:ext>
            </a:extLst>
          </p:cNvPr>
          <p:cNvSpPr/>
          <p:nvPr/>
        </p:nvSpPr>
        <p:spPr>
          <a:xfrm>
            <a:off x="7632579" y="1076559"/>
            <a:ext cx="2834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Création du fichier de configuration de votre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2F031-77FC-4A81-BE40-B8C86AB3B474}"/>
              </a:ext>
            </a:extLst>
          </p:cNvPr>
          <p:cNvSpPr/>
          <p:nvPr/>
        </p:nvSpPr>
        <p:spPr>
          <a:xfrm>
            <a:off x="388658" y="2202287"/>
            <a:ext cx="542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nginx</a:t>
            </a:r>
            <a:r>
              <a:rPr lang="fr-FR" dirty="0"/>
              <a:t>/$ </a:t>
            </a:r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touch</a:t>
            </a:r>
            <a:r>
              <a:rPr lang="fr-FR" dirty="0"/>
              <a:t> sites-</a:t>
            </a:r>
            <a:r>
              <a:rPr lang="fr-FR" dirty="0" err="1"/>
              <a:t>available</a:t>
            </a:r>
            <a:r>
              <a:rPr lang="fr-FR" dirty="0"/>
              <a:t>/nutella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B57D-12BE-46E2-9C9A-B72A5C986AEB}"/>
              </a:ext>
            </a:extLst>
          </p:cNvPr>
          <p:cNvSpPr/>
          <p:nvPr/>
        </p:nvSpPr>
        <p:spPr>
          <a:xfrm>
            <a:off x="388658" y="2826862"/>
            <a:ext cx="6376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nginx</a:t>
            </a:r>
            <a:r>
              <a:rPr lang="fr-FR" dirty="0"/>
              <a:t>/$ </a:t>
            </a:r>
            <a:r>
              <a:rPr lang="fr-FR" dirty="0" err="1"/>
              <a:t>sudo</a:t>
            </a:r>
            <a:r>
              <a:rPr lang="fr-FR" dirty="0"/>
              <a:t> ln -s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nginx</a:t>
            </a:r>
            <a:r>
              <a:rPr lang="fr-FR" dirty="0"/>
              <a:t>/sites-</a:t>
            </a:r>
            <a:r>
              <a:rPr lang="fr-FR" dirty="0" err="1"/>
              <a:t>available</a:t>
            </a:r>
            <a:r>
              <a:rPr lang="fr-FR" dirty="0"/>
              <a:t>/nutella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nginx</a:t>
            </a:r>
            <a:r>
              <a:rPr lang="fr-FR" dirty="0"/>
              <a:t>/sites-</a:t>
            </a:r>
            <a:r>
              <a:rPr lang="fr-FR" dirty="0" err="1"/>
              <a:t>enabled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3A1C48-2E74-4BA1-88AC-09FE0006734B}"/>
              </a:ext>
            </a:extLst>
          </p:cNvPr>
          <p:cNvSpPr/>
          <p:nvPr/>
        </p:nvSpPr>
        <p:spPr>
          <a:xfrm>
            <a:off x="8179302" y="2496634"/>
            <a:ext cx="3559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Ajout d’un lien symbolique</a:t>
            </a:r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81EED4DC-107D-49D1-82C8-CA115F158DE4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294287" y="633412"/>
            <a:ext cx="388912" cy="31218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2509D3D5-3AB2-4D03-ABE4-5FA5054C9015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7660777" y="1068618"/>
            <a:ext cx="501009" cy="409570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F7805CC8-0D5A-457F-8AA7-647DDEBC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31" y="3512297"/>
            <a:ext cx="7520657" cy="339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436E95-E063-4B1E-B1D2-CB37EC64F82F}"/>
              </a:ext>
            </a:extLst>
          </p:cNvPr>
          <p:cNvSpPr/>
          <p:nvPr/>
        </p:nvSpPr>
        <p:spPr>
          <a:xfrm>
            <a:off x="5997989" y="3698866"/>
            <a:ext cx="564063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server {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r>
              <a:rPr lang="fr-FR" sz="1000" dirty="0">
                <a:solidFill>
                  <a:schemeClr val="bg1"/>
                </a:solidFill>
              </a:rPr>
              <a:t>    </a:t>
            </a:r>
            <a:r>
              <a:rPr lang="fr-FR" sz="1000" dirty="0" err="1">
                <a:solidFill>
                  <a:schemeClr val="bg1"/>
                </a:solidFill>
              </a:rPr>
              <a:t>listen</a:t>
            </a:r>
            <a:r>
              <a:rPr lang="fr-FR" sz="1000" dirty="0">
                <a:solidFill>
                  <a:schemeClr val="bg1"/>
                </a:solidFill>
              </a:rPr>
              <a:t> 80; </a:t>
            </a:r>
            <a:r>
              <a:rPr lang="fr-FR" sz="1000" dirty="0" err="1">
                <a:solidFill>
                  <a:schemeClr val="bg1"/>
                </a:solidFill>
              </a:rPr>
              <a:t>server_name</a:t>
            </a:r>
            <a:r>
              <a:rPr lang="fr-FR" sz="1000" dirty="0">
                <a:solidFill>
                  <a:schemeClr val="bg1"/>
                </a:solidFill>
              </a:rPr>
              <a:t> 157.230.19.106;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root /home/maxime/D-ployez-votre-application-sur-un-serveur-comme-un-pro/NUTELLA;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r>
              <a:rPr lang="fr-FR" sz="1000" dirty="0">
                <a:solidFill>
                  <a:schemeClr val="bg1"/>
                </a:solidFill>
              </a:rPr>
              <a:t>    location /</a:t>
            </a:r>
            <a:r>
              <a:rPr lang="fr-FR" sz="1000" dirty="0" err="1">
                <a:solidFill>
                  <a:schemeClr val="bg1"/>
                </a:solidFill>
              </a:rPr>
              <a:t>static</a:t>
            </a:r>
            <a:r>
              <a:rPr lang="fr-FR" sz="1000" dirty="0">
                <a:solidFill>
                  <a:schemeClr val="bg1"/>
                </a:solidFill>
              </a:rPr>
              <a:t> {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    alias /home/maxime/D-ployez-votre-application-sur-un-serveur-comme-un-pro/NUTELLA/</a:t>
            </a:r>
            <a:r>
              <a:rPr lang="fr-FR" sz="1000" dirty="0" err="1">
                <a:solidFill>
                  <a:schemeClr val="bg1"/>
                </a:solidFill>
              </a:rPr>
              <a:t>staticfiles</a:t>
            </a:r>
            <a:r>
              <a:rPr lang="fr-FR" sz="1000" dirty="0">
                <a:solidFill>
                  <a:schemeClr val="bg1"/>
                </a:solidFill>
              </a:rPr>
              <a:t>/;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}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r>
              <a:rPr lang="fr-FR" sz="1000" dirty="0">
                <a:solidFill>
                  <a:schemeClr val="bg1"/>
                </a:solidFill>
              </a:rPr>
              <a:t>    location / {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    </a:t>
            </a:r>
            <a:r>
              <a:rPr lang="fr-FR" sz="1000" dirty="0" err="1">
                <a:solidFill>
                  <a:schemeClr val="bg1"/>
                </a:solidFill>
              </a:rPr>
              <a:t>proxy_set_header</a:t>
            </a:r>
            <a:r>
              <a:rPr lang="fr-FR" sz="1000" dirty="0">
                <a:solidFill>
                  <a:schemeClr val="bg1"/>
                </a:solidFill>
              </a:rPr>
              <a:t> Host $</a:t>
            </a:r>
            <a:r>
              <a:rPr lang="fr-FR" sz="1000" dirty="0" err="1">
                <a:solidFill>
                  <a:schemeClr val="bg1"/>
                </a:solidFill>
              </a:rPr>
              <a:t>http_host</a:t>
            </a:r>
            <a:r>
              <a:rPr lang="fr-FR" sz="1000" dirty="0">
                <a:solidFill>
                  <a:schemeClr val="bg1"/>
                </a:solidFill>
              </a:rPr>
              <a:t>;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    </a:t>
            </a:r>
            <a:r>
              <a:rPr lang="fr-FR" sz="1000" dirty="0" err="1">
                <a:solidFill>
                  <a:schemeClr val="bg1"/>
                </a:solidFill>
              </a:rPr>
              <a:t>proxy_set_header</a:t>
            </a:r>
            <a:r>
              <a:rPr lang="fr-FR" sz="1000" dirty="0">
                <a:solidFill>
                  <a:schemeClr val="bg1"/>
                </a:solidFill>
              </a:rPr>
              <a:t> X-</a:t>
            </a:r>
            <a:r>
              <a:rPr lang="fr-FR" sz="1000" dirty="0" err="1">
                <a:solidFill>
                  <a:schemeClr val="bg1"/>
                </a:solidFill>
              </a:rPr>
              <a:t>Forwarded</a:t>
            </a:r>
            <a:r>
              <a:rPr lang="fr-FR" sz="1000" dirty="0">
                <a:solidFill>
                  <a:schemeClr val="bg1"/>
                </a:solidFill>
              </a:rPr>
              <a:t>-For $</a:t>
            </a:r>
            <a:r>
              <a:rPr lang="fr-FR" sz="1000" dirty="0" err="1">
                <a:solidFill>
                  <a:schemeClr val="bg1"/>
                </a:solidFill>
              </a:rPr>
              <a:t>proxy_add_x_forwarded_for</a:t>
            </a:r>
            <a:r>
              <a:rPr lang="fr-FR" sz="1000" dirty="0">
                <a:solidFill>
                  <a:schemeClr val="bg1"/>
                </a:solidFill>
              </a:rPr>
              <a:t>;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    </a:t>
            </a:r>
            <a:r>
              <a:rPr lang="fr-FR" sz="1000" dirty="0" err="1">
                <a:solidFill>
                  <a:schemeClr val="bg1"/>
                </a:solidFill>
              </a:rPr>
              <a:t>proxy_redirect</a:t>
            </a:r>
            <a:r>
              <a:rPr lang="fr-FR" sz="1000" dirty="0">
                <a:solidFill>
                  <a:schemeClr val="bg1"/>
                </a:solidFill>
              </a:rPr>
              <a:t> off;</a:t>
            </a:r>
          </a:p>
          <a:p>
            <a:r>
              <a:rPr lang="fr-FR" sz="1000" dirty="0">
                <a:solidFill>
                  <a:schemeClr val="bg1"/>
                </a:solidFill>
              </a:rPr>
              <a:t>        </a:t>
            </a:r>
            <a:r>
              <a:rPr lang="fr-FR" sz="1000" dirty="0" err="1">
                <a:solidFill>
                  <a:schemeClr val="bg1"/>
                </a:solidFill>
              </a:rPr>
              <a:t>proxy_pass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>
                <a:solidFill>
                  <a:schemeClr val="bg1"/>
                </a:solidFill>
                <a:hlinkClick r:id="rId4"/>
              </a:rPr>
              <a:t>http://127.0.0.1:8000</a:t>
            </a:r>
            <a:r>
              <a:rPr lang="fr-FR" sz="1000" dirty="0">
                <a:solidFill>
                  <a:schemeClr val="bg1"/>
                </a:solidFill>
              </a:rPr>
              <a:t>;</a:t>
            </a:r>
          </a:p>
          <a:p>
            <a:r>
              <a:rPr lang="fr-FR" sz="1000" dirty="0">
                <a:solidFill>
                  <a:schemeClr val="bg1"/>
                </a:solidFill>
              </a:rPr>
              <a:t> }</a:t>
            </a:r>
          </a:p>
          <a:p>
            <a:r>
              <a:rPr lang="fr-FR" sz="1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ED4A73-2151-4C38-9864-67E03AB0E88B}"/>
              </a:ext>
            </a:extLst>
          </p:cNvPr>
          <p:cNvSpPr/>
          <p:nvPr/>
        </p:nvSpPr>
        <p:spPr>
          <a:xfrm>
            <a:off x="522289" y="3732669"/>
            <a:ext cx="414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vi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nginx</a:t>
            </a:r>
            <a:r>
              <a:rPr lang="fr-FR" dirty="0"/>
              <a:t>/sites-</a:t>
            </a:r>
            <a:r>
              <a:rPr lang="fr-FR" dirty="0" err="1"/>
              <a:t>available</a:t>
            </a:r>
            <a:r>
              <a:rPr lang="fr-FR" dirty="0"/>
              <a:t>/nutella</a:t>
            </a:r>
          </a:p>
        </p:txBody>
      </p: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6A764D72-8AA6-487C-968F-47243FC417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75034" y="4203152"/>
            <a:ext cx="878791" cy="711535"/>
          </a:xfrm>
          <a:prstGeom prst="curved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4137BAA8-F9DA-4AA4-8FC9-F7E0AB501A0A}"/>
              </a:ext>
            </a:extLst>
          </p:cNvPr>
          <p:cNvSpPr txBox="1">
            <a:spLocks/>
          </p:cNvSpPr>
          <p:nvPr/>
        </p:nvSpPr>
        <p:spPr>
          <a:xfrm>
            <a:off x="3991163" y="4285371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3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40E368-FEFF-4F53-B246-30EA49FB1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74" y="371862"/>
            <a:ext cx="4844727" cy="757541"/>
          </a:xfrm>
        </p:spPr>
        <p:txBody>
          <a:bodyPr/>
          <a:lstStyle/>
          <a:p>
            <a:r>
              <a:rPr lang="fr-FR" dirty="0"/>
              <a:t>Lancement </a:t>
            </a:r>
            <a:r>
              <a:rPr lang="fr-FR" dirty="0" err="1"/>
              <a:t>Gunicorn</a:t>
            </a:r>
            <a:endParaRPr lang="fr-FR" dirty="0"/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5772B0F9-43E6-45D1-B2EB-6990E84D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80" y="1354986"/>
            <a:ext cx="6235895" cy="398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27A44-44D7-4F28-995C-A5726C464173}"/>
              </a:ext>
            </a:extLst>
          </p:cNvPr>
          <p:cNvSpPr/>
          <p:nvPr/>
        </p:nvSpPr>
        <p:spPr>
          <a:xfrm>
            <a:off x="1020572" y="1806152"/>
            <a:ext cx="449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gunicorn</a:t>
            </a:r>
            <a:r>
              <a:rPr lang="fr-FR" dirty="0"/>
              <a:t> </a:t>
            </a:r>
            <a:r>
              <a:rPr lang="fr-FR" dirty="0" err="1"/>
              <a:t>nutella_stop.wsgi:application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C900C-AD91-4C23-8005-589EDECDD3BF}"/>
              </a:ext>
            </a:extLst>
          </p:cNvPr>
          <p:cNvSpPr/>
          <p:nvPr/>
        </p:nvSpPr>
        <p:spPr>
          <a:xfrm>
            <a:off x="7485843" y="3594208"/>
            <a:ext cx="37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Vérification du lancement de </a:t>
            </a:r>
            <a:r>
              <a:rPr lang="fr-FR" dirty="0" err="1"/>
              <a:t>Gunicorn</a:t>
            </a:r>
            <a:endParaRPr lang="fr-FR" dirty="0"/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9D5279C1-74B8-469D-92A1-CB488B5A7C9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6960" y="2100117"/>
            <a:ext cx="1447140" cy="121062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Résultat de recherche d'images pour &quot;gunicorn&quot;">
            <a:extLst>
              <a:ext uri="{FF2B5EF4-FFF2-40B4-BE49-F238E27FC236}">
                <a16:creationId xmlns:a16="http://schemas.microsoft.com/office/drawing/2014/main" id="{784DF9CE-E0A9-4755-A5F3-B234622A2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63" y="2862262"/>
            <a:ext cx="4019550" cy="11334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6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A98A43-0EDC-4063-94E1-BC67ED12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403" y="163324"/>
            <a:ext cx="8946541" cy="4195481"/>
          </a:xfrm>
        </p:spPr>
        <p:txBody>
          <a:bodyPr/>
          <a:lstStyle/>
          <a:p>
            <a:r>
              <a:rPr lang="fr-FR" dirty="0"/>
              <a:t>Configuration de </a:t>
            </a:r>
            <a:r>
              <a:rPr lang="fr-FR" dirty="0" err="1"/>
              <a:t>Supervisor</a:t>
            </a:r>
            <a:endParaRPr lang="fr-FR" dirty="0"/>
          </a:p>
        </p:txBody>
      </p:sp>
      <p:pic>
        <p:nvPicPr>
          <p:cNvPr id="4" name="Picture 8" descr="Résultat de recherche d'images pour &quot;terminal ubuntu&quot;">
            <a:extLst>
              <a:ext uri="{FF2B5EF4-FFF2-40B4-BE49-F238E27FC236}">
                <a16:creationId xmlns:a16="http://schemas.microsoft.com/office/drawing/2014/main" id="{2A7B85AC-A56E-43D0-809B-EF177403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2" y="774094"/>
            <a:ext cx="5321056" cy="26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EF6827-4DE5-4A18-8309-0E4781CBE199}"/>
              </a:ext>
            </a:extLst>
          </p:cNvPr>
          <p:cNvSpPr/>
          <p:nvPr/>
        </p:nvSpPr>
        <p:spPr>
          <a:xfrm>
            <a:off x="495282" y="1294183"/>
            <a:ext cx="4821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raditional Arabic" panose="02020603050405020304" pitchFamily="18" charset="-78"/>
                <a:ea typeface="Times New Roman" panose="02020603050405020304" pitchFamily="18" charset="0"/>
              </a:rPr>
              <a:t> </a:t>
            </a:r>
            <a:r>
              <a:rPr lang="en-US" dirty="0" err="1"/>
              <a:t>sudo</a:t>
            </a:r>
            <a:r>
              <a:rPr lang="en-US" dirty="0"/>
              <a:t> vi/</a:t>
            </a:r>
            <a:r>
              <a:rPr lang="en-US" dirty="0" err="1"/>
              <a:t>etc</a:t>
            </a:r>
            <a:r>
              <a:rPr lang="en-US" dirty="0"/>
              <a:t>/supervisor/</a:t>
            </a:r>
            <a:r>
              <a:rPr lang="en-US" dirty="0" err="1"/>
              <a:t>conf.d</a:t>
            </a:r>
            <a:r>
              <a:rPr lang="en-US" dirty="0"/>
              <a:t>/</a:t>
            </a:r>
            <a:r>
              <a:rPr lang="en-US" dirty="0" err="1"/>
              <a:t>nutella-gunicorn.conf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1923C-B453-4E18-9EE6-5BBF4B3D29E4}"/>
              </a:ext>
            </a:extLst>
          </p:cNvPr>
          <p:cNvSpPr/>
          <p:nvPr/>
        </p:nvSpPr>
        <p:spPr>
          <a:xfrm>
            <a:off x="1651702" y="907398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sudo</a:t>
            </a:r>
            <a:r>
              <a:rPr lang="fr-FR" dirty="0"/>
              <a:t> apt-get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supervisor</a:t>
            </a:r>
            <a:endParaRPr lang="fr-FR" dirty="0"/>
          </a:p>
        </p:txBody>
      </p:sp>
      <p:pic>
        <p:nvPicPr>
          <p:cNvPr id="9" name="Picture 2" descr="Résultat de recherche d'images pour &quot;file vscode white&quot;">
            <a:extLst>
              <a:ext uri="{FF2B5EF4-FFF2-40B4-BE49-F238E27FC236}">
                <a16:creationId xmlns:a16="http://schemas.microsoft.com/office/drawing/2014/main" id="{89E9147B-B17D-46EB-A51A-7E0B32F5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69" y="1696827"/>
            <a:ext cx="9590692" cy="527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D2D6F2-C450-48F5-AE6E-50C213728436}"/>
              </a:ext>
            </a:extLst>
          </p:cNvPr>
          <p:cNvSpPr/>
          <p:nvPr/>
        </p:nvSpPr>
        <p:spPr>
          <a:xfrm>
            <a:off x="4857834" y="2142633"/>
            <a:ext cx="5737894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[</a:t>
            </a:r>
            <a:r>
              <a:rPr lang="fr-FR" sz="1600" dirty="0" err="1">
                <a:solidFill>
                  <a:schemeClr val="bg1"/>
                </a:solidFill>
              </a:rPr>
              <a:t>program:nutella</a:t>
            </a:r>
            <a:r>
              <a:rPr lang="fr-FR" sz="1600" dirty="0">
                <a:solidFill>
                  <a:schemeClr val="bg1"/>
                </a:solidFill>
              </a:rPr>
              <a:t>]</a:t>
            </a:r>
          </a:p>
          <a:p>
            <a:r>
              <a:rPr lang="fr-FR" sz="1600" dirty="0">
                <a:solidFill>
                  <a:schemeClr val="bg1"/>
                </a:solidFill>
              </a:rPr>
              <a:t>command= /home/maxime/D-ployez-votre-application-sur-un-serveur-comme-un-pro/</a:t>
            </a:r>
            <a:r>
              <a:rPr lang="fr-FR" sz="1600" dirty="0" err="1">
                <a:solidFill>
                  <a:schemeClr val="bg1"/>
                </a:solidFill>
              </a:rPr>
              <a:t>env</a:t>
            </a:r>
            <a:r>
              <a:rPr lang="fr-FR" sz="1600" dirty="0">
                <a:solidFill>
                  <a:schemeClr val="bg1"/>
                </a:solidFill>
              </a:rPr>
              <a:t>/bin/</a:t>
            </a:r>
            <a:r>
              <a:rPr lang="fr-FR" sz="1600" dirty="0" err="1">
                <a:solidFill>
                  <a:schemeClr val="bg1"/>
                </a:solidFill>
              </a:rPr>
              <a:t>gunicorn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nutella_stop.wsgi:application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user = maxime</a:t>
            </a:r>
          </a:p>
          <a:p>
            <a:r>
              <a:rPr lang="fr-FR" sz="1600" dirty="0">
                <a:solidFill>
                  <a:schemeClr val="bg1"/>
                </a:solidFill>
              </a:rPr>
              <a:t>directory = /home/maxime/D-ployez-votre-application-sur-un-serveur-comme-un-pro/NUTELLA</a:t>
            </a:r>
          </a:p>
          <a:p>
            <a:r>
              <a:rPr lang="fr-FR" sz="1600" dirty="0" err="1">
                <a:solidFill>
                  <a:schemeClr val="bg1"/>
                </a:solidFill>
              </a:rPr>
              <a:t>autostart</a:t>
            </a:r>
            <a:r>
              <a:rPr lang="fr-FR" sz="1600" dirty="0">
                <a:solidFill>
                  <a:schemeClr val="bg1"/>
                </a:solidFill>
              </a:rPr>
              <a:t> = </a:t>
            </a:r>
            <a:r>
              <a:rPr lang="fr-FR" sz="1600" dirty="0" err="1">
                <a:solidFill>
                  <a:schemeClr val="bg1"/>
                </a:solidFill>
              </a:rPr>
              <a:t>true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autorestart</a:t>
            </a:r>
            <a:r>
              <a:rPr lang="fr-FR" sz="1600" dirty="0">
                <a:solidFill>
                  <a:schemeClr val="bg1"/>
                </a:solidFill>
              </a:rPr>
              <a:t> = </a:t>
            </a:r>
            <a:r>
              <a:rPr lang="fr-FR" sz="1600" dirty="0" err="1">
                <a:solidFill>
                  <a:schemeClr val="bg1"/>
                </a:solidFill>
              </a:rPr>
              <a:t>true</a:t>
            </a:r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 err="1">
                <a:solidFill>
                  <a:schemeClr val="bg1"/>
                </a:solidFill>
              </a:rPr>
              <a:t>environment</a:t>
            </a:r>
            <a:r>
              <a:rPr lang="fr-FR" sz="1600" dirty="0">
                <a:solidFill>
                  <a:schemeClr val="bg1"/>
                </a:solidFill>
              </a:rPr>
              <a:t> = DJANGO_SETTINGS_MODULE='</a:t>
            </a:r>
            <a:r>
              <a:rPr lang="fr-FR" sz="1600" dirty="0" err="1">
                <a:solidFill>
                  <a:schemeClr val="bg1"/>
                </a:solidFill>
              </a:rPr>
              <a:t>nutella_stop.settings.production',SECRET_KEY</a:t>
            </a:r>
            <a:r>
              <a:rPr lang="fr-FR" sz="1600" dirty="0">
                <a:solidFill>
                  <a:schemeClr val="bg1"/>
                </a:solidFill>
              </a:rPr>
              <a:t>= ""</a:t>
            </a:r>
          </a:p>
          <a:p>
            <a:r>
              <a:rPr lang="fr-FR" sz="1600" dirty="0" err="1">
                <a:solidFill>
                  <a:schemeClr val="bg1"/>
                </a:solidFill>
              </a:rPr>
              <a:t>stderr_logfile</a:t>
            </a:r>
            <a:r>
              <a:rPr lang="fr-FR" sz="1600" dirty="0">
                <a:solidFill>
                  <a:schemeClr val="bg1"/>
                </a:solidFill>
              </a:rPr>
              <a:t>=/var/log/</a:t>
            </a:r>
            <a:r>
              <a:rPr lang="fr-FR" sz="1600" dirty="0" err="1">
                <a:solidFill>
                  <a:schemeClr val="bg1"/>
                </a:solidFill>
              </a:rPr>
              <a:t>supervisor</a:t>
            </a:r>
            <a:r>
              <a:rPr lang="fr-FR" sz="1600" dirty="0">
                <a:solidFill>
                  <a:schemeClr val="bg1"/>
                </a:solidFill>
              </a:rPr>
              <a:t>/test.err.log</a:t>
            </a:r>
          </a:p>
          <a:p>
            <a:r>
              <a:rPr lang="fr-FR" sz="1600" dirty="0" err="1">
                <a:solidFill>
                  <a:schemeClr val="bg1"/>
                </a:solidFill>
              </a:rPr>
              <a:t>stdout_logfile</a:t>
            </a:r>
            <a:r>
              <a:rPr lang="fr-FR" sz="1600" dirty="0">
                <a:solidFill>
                  <a:schemeClr val="bg1"/>
                </a:solidFill>
              </a:rPr>
              <a:t>=/var/log/</a:t>
            </a:r>
            <a:r>
              <a:rPr lang="fr-FR" sz="1600" dirty="0" err="1">
                <a:solidFill>
                  <a:schemeClr val="bg1"/>
                </a:solidFill>
              </a:rPr>
              <a:t>supervisor</a:t>
            </a:r>
            <a:r>
              <a:rPr lang="fr-FR" sz="1600" dirty="0">
                <a:solidFill>
                  <a:schemeClr val="bg1"/>
                </a:solidFill>
              </a:rPr>
              <a:t>/test.out.log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B508F-DD23-48BD-B03E-2AA397CF2D6C}"/>
              </a:ext>
            </a:extLst>
          </p:cNvPr>
          <p:cNvSpPr/>
          <p:nvPr/>
        </p:nvSpPr>
        <p:spPr>
          <a:xfrm>
            <a:off x="6375664" y="647852"/>
            <a:ext cx="3779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Installation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71792CC2-5562-4B91-9D18-0B0C39F97BC2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rot="10800000" flipV="1">
            <a:off x="5120922" y="832518"/>
            <a:ext cx="1254743" cy="259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460808E4-C534-4DCD-B6D4-FDCF182B5D9C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625688" y="2606568"/>
            <a:ext cx="2232402" cy="122236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2D4D9FF-2FD8-4F59-88A0-318649A6B0D3}"/>
              </a:ext>
            </a:extLst>
          </p:cNvPr>
          <p:cNvSpPr txBox="1">
            <a:spLocks/>
          </p:cNvSpPr>
          <p:nvPr/>
        </p:nvSpPr>
        <p:spPr>
          <a:xfrm>
            <a:off x="1318365" y="2584055"/>
            <a:ext cx="933857" cy="66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900" dirty="0"/>
              <a:t>+</a:t>
            </a: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85036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1485</Words>
  <Application>Microsoft Office PowerPoint</Application>
  <PresentationFormat>Grand écran</PresentationFormat>
  <Paragraphs>254</Paragraphs>
  <Slides>26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42" baseType="lpstr">
      <vt:lpstr>Arial</vt:lpstr>
      <vt:lpstr>Bembo</vt:lpstr>
      <vt:lpstr>Calibri</vt:lpstr>
      <vt:lpstr>Calibri Light</vt:lpstr>
      <vt:lpstr>Century Gothic</vt:lpstr>
      <vt:lpstr>Consolas</vt:lpstr>
      <vt:lpstr>Courier New</vt:lpstr>
      <vt:lpstr>Cousine</vt:lpstr>
      <vt:lpstr>Garamond</vt:lpstr>
      <vt:lpstr>JasmineUPC</vt:lpstr>
      <vt:lpstr>Tempus Sans ITC</vt:lpstr>
      <vt:lpstr>Traditional Arabic</vt:lpstr>
      <vt:lpstr>Viner Hand ITC</vt:lpstr>
      <vt:lpstr>Wingdings 3</vt:lpstr>
      <vt:lpstr>Thème Office</vt:lpstr>
      <vt:lpstr>Ion</vt:lpstr>
      <vt:lpstr>  Projet 10 : Déployez votre application sur un serveur comme un pro !  </vt:lpstr>
      <vt:lpstr>Présentation PowerPoint</vt:lpstr>
      <vt:lpstr>I. Cahier des charges</vt:lpstr>
      <vt:lpstr>II. Démarche de création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Difficultés rencontrées et solutions trouvées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IV. Démo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Projet 10 : Déployez votre application sur un serveur comme un pro !  </dc:title>
  <dc:creator>Radu .</dc:creator>
  <cp:lastModifiedBy>Radu .</cp:lastModifiedBy>
  <cp:revision>145</cp:revision>
  <dcterms:created xsi:type="dcterms:W3CDTF">2020-02-01T18:05:21Z</dcterms:created>
  <dcterms:modified xsi:type="dcterms:W3CDTF">2020-02-15T23:15:18Z</dcterms:modified>
</cp:coreProperties>
</file>